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574" r:id="rId2"/>
    <p:sldId id="566" r:id="rId3"/>
    <p:sldId id="591" r:id="rId4"/>
    <p:sldId id="588" r:id="rId5"/>
    <p:sldId id="593" r:id="rId6"/>
    <p:sldId id="592" r:id="rId7"/>
    <p:sldId id="594" r:id="rId8"/>
    <p:sldId id="595" r:id="rId9"/>
    <p:sldId id="542" r:id="rId10"/>
    <p:sldId id="596" r:id="rId11"/>
    <p:sldId id="597" r:id="rId12"/>
    <p:sldId id="599" r:id="rId13"/>
    <p:sldId id="598" r:id="rId14"/>
    <p:sldId id="601" r:id="rId15"/>
    <p:sldId id="600" r:id="rId16"/>
    <p:sldId id="603" r:id="rId17"/>
    <p:sldId id="602" r:id="rId18"/>
    <p:sldId id="582" r:id="rId19"/>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C12"/>
    <a:srgbClr val="B50104"/>
    <a:srgbClr val="FEFEFE"/>
    <a:srgbClr val="0000FF"/>
    <a:srgbClr val="004386"/>
    <a:srgbClr val="5B9BD5"/>
    <a:srgbClr val="F21717"/>
    <a:srgbClr val="F22B00"/>
    <a:srgbClr val="FF00FF"/>
    <a:srgbClr val="5B9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4660"/>
  </p:normalViewPr>
  <p:slideViewPr>
    <p:cSldViewPr snapToGrid="0">
      <p:cViewPr varScale="1">
        <p:scale>
          <a:sx n="108" d="100"/>
          <a:sy n="108" d="100"/>
        </p:scale>
        <p:origin x="136" y="180"/>
      </p:cViewPr>
      <p:guideLst>
        <p:guide orient="horz" pos="2069"/>
        <p:guide pos="302"/>
      </p:guideLst>
    </p:cSldViewPr>
  </p:slideViewPr>
  <p:notesTextViewPr>
    <p:cViewPr>
      <p:scale>
        <a:sx n="1" d="1"/>
        <a:sy n="1" d="1"/>
      </p:scale>
      <p:origin x="0" y="0"/>
    </p:cViewPr>
  </p:notesTextViewPr>
  <p:sorterViewPr>
    <p:cViewPr>
      <p:scale>
        <a:sx n="100" d="100"/>
        <a:sy n="100" d="100"/>
      </p:scale>
      <p:origin x="0" y="16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8195" cy="542381"/>
          </a:xfrm>
          <a:prstGeom prst="rect">
            <a:avLst/>
          </a:prstGeom>
        </p:spPr>
        <p:txBody>
          <a:bodyPr vert="horz" lIns="91440" tIns="45720" rIns="91440" bIns="45720" rtlCol="0"/>
          <a:lstStyle>
            <a:lvl1pPr algn="l">
              <a:defRPr sz="1170"/>
            </a:lvl1pPr>
          </a:lstStyle>
          <a:p>
            <a:endParaRPr lang="zh-CN" altLang="en-US"/>
          </a:p>
        </p:txBody>
      </p:sp>
      <p:sp>
        <p:nvSpPr>
          <p:cNvPr id="3" name="日期占位符 2"/>
          <p:cNvSpPr>
            <a:spLocks noGrp="1"/>
          </p:cNvSpPr>
          <p:nvPr>
            <p:ph type="dt" sz="quarter" idx="1"/>
          </p:nvPr>
        </p:nvSpPr>
        <p:spPr>
          <a:xfrm>
            <a:off x="3775329" y="0"/>
            <a:ext cx="2888195" cy="542381"/>
          </a:xfrm>
          <a:prstGeom prst="rect">
            <a:avLst/>
          </a:prstGeom>
        </p:spPr>
        <p:txBody>
          <a:bodyPr vert="horz" lIns="91440" tIns="45720" rIns="91440" bIns="45720" rtlCol="0"/>
          <a:lstStyle>
            <a:lvl1pPr algn="r">
              <a:defRPr sz="1170"/>
            </a:lvl1pPr>
          </a:lstStyle>
          <a:p>
            <a:fld id="{0F9B84EA-7D68-4D60-9CB1-D50884785D1C}" type="datetimeFigureOut">
              <a:rPr lang="zh-CN" altLang="en-US" smtClean="0"/>
              <a:t>2026/2/11</a:t>
            </a:fld>
            <a:endParaRPr lang="zh-CN" altLang="en-US"/>
          </a:p>
        </p:txBody>
      </p:sp>
      <p:sp>
        <p:nvSpPr>
          <p:cNvPr id="4" name="页脚占位符 3"/>
          <p:cNvSpPr>
            <a:spLocks noGrp="1"/>
          </p:cNvSpPr>
          <p:nvPr>
            <p:ph type="ftr" sz="quarter" idx="2"/>
          </p:nvPr>
        </p:nvSpPr>
        <p:spPr>
          <a:xfrm>
            <a:off x="0" y="10267686"/>
            <a:ext cx="2888195" cy="542379"/>
          </a:xfrm>
          <a:prstGeom prst="rect">
            <a:avLst/>
          </a:prstGeom>
        </p:spPr>
        <p:txBody>
          <a:bodyPr vert="horz" lIns="91440" tIns="45720" rIns="91440" bIns="45720" rtlCol="0" anchor="b"/>
          <a:lstStyle>
            <a:lvl1pPr algn="l">
              <a:defRPr sz="1170"/>
            </a:lvl1pPr>
          </a:lstStyle>
          <a:p>
            <a:endParaRPr lang="zh-CN" altLang="en-US"/>
          </a:p>
        </p:txBody>
      </p:sp>
      <p:sp>
        <p:nvSpPr>
          <p:cNvPr id="5" name="灯片编号占位符 4"/>
          <p:cNvSpPr>
            <a:spLocks noGrp="1"/>
          </p:cNvSpPr>
          <p:nvPr>
            <p:ph type="sldNum" sz="quarter" idx="3"/>
          </p:nvPr>
        </p:nvSpPr>
        <p:spPr>
          <a:xfrm>
            <a:off x="3775329" y="10267686"/>
            <a:ext cx="2888195" cy="542379"/>
          </a:xfrm>
          <a:prstGeom prst="rect">
            <a:avLst/>
          </a:prstGeom>
        </p:spPr>
        <p:txBody>
          <a:bodyPr vert="horz" lIns="91440" tIns="45720" rIns="91440" bIns="45720" rtlCol="0" anchor="b"/>
          <a:lstStyle>
            <a:lvl1pPr algn="r">
              <a:defRPr sz="117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84600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5BFD09CD-524F-4CD8-A8B5-6C97A94FC08A}" type="datetimeFigureOut">
              <a:rPr lang="zh-CN" altLang="en-US" smtClean="0"/>
              <a:t>2026/2/11</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85E2B66F-9356-4FE3-88B4-9DF3283AA355}" type="slidenum">
              <a:rPr lang="zh-CN" altLang="en-US" smtClean="0"/>
              <a:t>‹#›</a:t>
            </a:fld>
            <a:endParaRPr lang="zh-CN" altLang="en-US"/>
          </a:p>
        </p:txBody>
      </p:sp>
    </p:spTree>
    <p:extLst>
      <p:ext uri="{BB962C8B-B14F-4D97-AF65-F5344CB8AC3E}">
        <p14:creationId xmlns:p14="http://schemas.microsoft.com/office/powerpoint/2010/main" val="276693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7994A-4B79-4F05-A007-19F042D74A19}" type="slidenum">
              <a:rPr lang="zh-CN" altLang="en-US" smtClean="0"/>
              <a:t>1</a:t>
            </a:fld>
            <a:endParaRPr lang="zh-CN" altLang="en-US"/>
          </a:p>
        </p:txBody>
      </p:sp>
    </p:spTree>
    <p:extLst>
      <p:ext uri="{BB962C8B-B14F-4D97-AF65-F5344CB8AC3E}">
        <p14:creationId xmlns:p14="http://schemas.microsoft.com/office/powerpoint/2010/main" val="273295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D132E-8B72-9D3C-C7A9-C88CE2B08D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59D9B4-E0F5-AE6F-0BED-33759A94B1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4F3C6-E31A-AA61-A95F-91A8694055A9}"/>
              </a:ext>
            </a:extLst>
          </p:cNvPr>
          <p:cNvSpPr>
            <a:spLocks noGrp="1"/>
          </p:cNvSpPr>
          <p:nvPr>
            <p:ph type="body" idx="1"/>
          </p:nvPr>
        </p:nvSpPr>
        <p:spPr/>
        <p:txBody>
          <a:bodyPr/>
          <a:lstStyle/>
          <a:p>
            <a:r>
              <a:rPr lang="zh-CN" altLang="en-US" dirty="0"/>
              <a:t>流匹配本质上学习的是在粒子在任意位置的瞬时速度，平均流匹配通过学习从起点到终点的平均速度实现一步采样</a:t>
            </a:r>
          </a:p>
        </p:txBody>
      </p:sp>
      <p:sp>
        <p:nvSpPr>
          <p:cNvPr id="4" name="灯片编号占位符 3">
            <a:extLst>
              <a:ext uri="{FF2B5EF4-FFF2-40B4-BE49-F238E27FC236}">
                <a16:creationId xmlns:a16="http://schemas.microsoft.com/office/drawing/2014/main" id="{24EA0CA2-AE40-E9A6-10EF-8B1724A5413D}"/>
              </a:ext>
            </a:extLst>
          </p:cNvPr>
          <p:cNvSpPr>
            <a:spLocks noGrp="1"/>
          </p:cNvSpPr>
          <p:nvPr>
            <p:ph type="sldNum" sz="quarter" idx="5"/>
          </p:nvPr>
        </p:nvSpPr>
        <p:spPr/>
        <p:txBody>
          <a:bodyPr/>
          <a:lstStyle/>
          <a:p>
            <a:fld id="{85E2B66F-9356-4FE3-88B4-9DF3283AA355}" type="slidenum">
              <a:rPr lang="zh-CN" altLang="en-US" smtClean="0"/>
              <a:t>11</a:t>
            </a:fld>
            <a:endParaRPr lang="zh-CN" altLang="en-US"/>
          </a:p>
        </p:txBody>
      </p:sp>
    </p:spTree>
    <p:extLst>
      <p:ext uri="{BB962C8B-B14F-4D97-AF65-F5344CB8AC3E}">
        <p14:creationId xmlns:p14="http://schemas.microsoft.com/office/powerpoint/2010/main" val="321852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6332B-FC60-5083-5586-6657A33CD6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AC7E6B-18ED-6D85-7D84-DEBC3D8444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851A72-C0ED-7E33-8A62-E3FB2D124EF5}"/>
              </a:ext>
            </a:extLst>
          </p:cNvPr>
          <p:cNvSpPr>
            <a:spLocks noGrp="1"/>
          </p:cNvSpPr>
          <p:nvPr>
            <p:ph type="body" idx="1"/>
          </p:nvPr>
        </p:nvSpPr>
        <p:spPr/>
        <p:txBody>
          <a:bodyPr/>
          <a:lstStyle/>
          <a:p>
            <a:r>
              <a:rPr lang="zh-CN" altLang="en-US" dirty="0"/>
              <a:t>平均速度的定义也十分简单，</a:t>
            </a:r>
          </a:p>
        </p:txBody>
      </p:sp>
      <p:sp>
        <p:nvSpPr>
          <p:cNvPr id="4" name="灯片编号占位符 3">
            <a:extLst>
              <a:ext uri="{FF2B5EF4-FFF2-40B4-BE49-F238E27FC236}">
                <a16:creationId xmlns:a16="http://schemas.microsoft.com/office/drawing/2014/main" id="{CDE66414-CFAB-E8E1-1102-71F0F27C22E6}"/>
              </a:ext>
            </a:extLst>
          </p:cNvPr>
          <p:cNvSpPr>
            <a:spLocks noGrp="1"/>
          </p:cNvSpPr>
          <p:nvPr>
            <p:ph type="sldNum" sz="quarter" idx="5"/>
          </p:nvPr>
        </p:nvSpPr>
        <p:spPr/>
        <p:txBody>
          <a:bodyPr/>
          <a:lstStyle/>
          <a:p>
            <a:fld id="{85E2B66F-9356-4FE3-88B4-9DF3283AA355}" type="slidenum">
              <a:rPr lang="zh-CN" altLang="en-US" smtClean="0"/>
              <a:t>12</a:t>
            </a:fld>
            <a:endParaRPr lang="zh-CN" altLang="en-US"/>
          </a:p>
        </p:txBody>
      </p:sp>
    </p:spTree>
    <p:extLst>
      <p:ext uri="{BB962C8B-B14F-4D97-AF65-F5344CB8AC3E}">
        <p14:creationId xmlns:p14="http://schemas.microsoft.com/office/powerpoint/2010/main" val="254287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E8A13-525D-A14C-BBB8-EE33FE5C5A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25662-E90F-3A76-272D-FD38107C62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93278F-B55A-FCEC-6A09-72C26BC11CB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E907DF8-9845-E350-89BF-252F5F6581ED}"/>
              </a:ext>
            </a:extLst>
          </p:cNvPr>
          <p:cNvSpPr>
            <a:spLocks noGrp="1"/>
          </p:cNvSpPr>
          <p:nvPr>
            <p:ph type="sldNum" sz="quarter" idx="5"/>
          </p:nvPr>
        </p:nvSpPr>
        <p:spPr/>
        <p:txBody>
          <a:bodyPr/>
          <a:lstStyle/>
          <a:p>
            <a:fld id="{85E2B66F-9356-4FE3-88B4-9DF3283AA355}" type="slidenum">
              <a:rPr lang="zh-CN" altLang="en-US" smtClean="0"/>
              <a:t>13</a:t>
            </a:fld>
            <a:endParaRPr lang="zh-CN" altLang="en-US"/>
          </a:p>
        </p:txBody>
      </p:sp>
    </p:spTree>
    <p:extLst>
      <p:ext uri="{BB962C8B-B14F-4D97-AF65-F5344CB8AC3E}">
        <p14:creationId xmlns:p14="http://schemas.microsoft.com/office/powerpoint/2010/main" val="1369679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B04E-3467-B0E6-B562-BBE1AAB53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1956A5-8EE2-FBA7-C1B9-42076C988C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15644C-97F6-1F96-3DF5-5AC24EB6E5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9C8B56-059E-9094-CA5A-4AE1BC6FC7DB}"/>
              </a:ext>
            </a:extLst>
          </p:cNvPr>
          <p:cNvSpPr>
            <a:spLocks noGrp="1"/>
          </p:cNvSpPr>
          <p:nvPr>
            <p:ph type="sldNum" sz="quarter" idx="5"/>
          </p:nvPr>
        </p:nvSpPr>
        <p:spPr/>
        <p:txBody>
          <a:bodyPr/>
          <a:lstStyle/>
          <a:p>
            <a:fld id="{85E2B66F-9356-4FE3-88B4-9DF3283AA355}" type="slidenum">
              <a:rPr lang="zh-CN" altLang="en-US" smtClean="0"/>
              <a:t>14</a:t>
            </a:fld>
            <a:endParaRPr lang="zh-CN" altLang="en-US"/>
          </a:p>
        </p:txBody>
      </p:sp>
    </p:spTree>
    <p:extLst>
      <p:ext uri="{BB962C8B-B14F-4D97-AF65-F5344CB8AC3E}">
        <p14:creationId xmlns:p14="http://schemas.microsoft.com/office/powerpoint/2010/main" val="168210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B62FB-4C92-D351-246B-CC07EB160E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B18D91-DCBB-831F-B18D-CCA39A09FA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967690-0BF9-DF3C-7666-7ADDC3878FC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4ED815-7DB0-EFDD-251B-713B02DC11E6}"/>
              </a:ext>
            </a:extLst>
          </p:cNvPr>
          <p:cNvSpPr>
            <a:spLocks noGrp="1"/>
          </p:cNvSpPr>
          <p:nvPr>
            <p:ph type="sldNum" sz="quarter" idx="5"/>
          </p:nvPr>
        </p:nvSpPr>
        <p:spPr/>
        <p:txBody>
          <a:bodyPr/>
          <a:lstStyle/>
          <a:p>
            <a:fld id="{85E2B66F-9356-4FE3-88B4-9DF3283AA355}" type="slidenum">
              <a:rPr lang="zh-CN" altLang="en-US" smtClean="0"/>
              <a:t>15</a:t>
            </a:fld>
            <a:endParaRPr lang="zh-CN" altLang="en-US"/>
          </a:p>
        </p:txBody>
      </p:sp>
    </p:spTree>
    <p:extLst>
      <p:ext uri="{BB962C8B-B14F-4D97-AF65-F5344CB8AC3E}">
        <p14:creationId xmlns:p14="http://schemas.microsoft.com/office/powerpoint/2010/main" val="78833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BED1A-06BA-CD48-E37A-5D31157CE9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4CE339-2177-7D1C-1708-255A424B7C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4C20E7-E9F7-B334-FCA3-9F63717F81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094649-CCC5-CCBB-92ED-891705E53D11}"/>
              </a:ext>
            </a:extLst>
          </p:cNvPr>
          <p:cNvSpPr>
            <a:spLocks noGrp="1"/>
          </p:cNvSpPr>
          <p:nvPr>
            <p:ph type="sldNum" sz="quarter" idx="5"/>
          </p:nvPr>
        </p:nvSpPr>
        <p:spPr/>
        <p:txBody>
          <a:bodyPr/>
          <a:lstStyle/>
          <a:p>
            <a:fld id="{85E2B66F-9356-4FE3-88B4-9DF3283AA355}" type="slidenum">
              <a:rPr lang="zh-CN" altLang="en-US" smtClean="0"/>
              <a:t>16</a:t>
            </a:fld>
            <a:endParaRPr lang="zh-CN" altLang="en-US"/>
          </a:p>
        </p:txBody>
      </p:sp>
    </p:spTree>
    <p:extLst>
      <p:ext uri="{BB962C8B-B14F-4D97-AF65-F5344CB8AC3E}">
        <p14:creationId xmlns:p14="http://schemas.microsoft.com/office/powerpoint/2010/main" val="2009776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C3099-168F-1E95-B164-9CA420DC5A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FE22D1-35F7-465C-9DE8-B0316B1DB1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828589-5506-8BAF-5D30-DFA2B226A3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DA3767-47DB-044F-5E4D-31499AE0CFA2}"/>
              </a:ext>
            </a:extLst>
          </p:cNvPr>
          <p:cNvSpPr>
            <a:spLocks noGrp="1"/>
          </p:cNvSpPr>
          <p:nvPr>
            <p:ph type="sldNum" sz="quarter" idx="5"/>
          </p:nvPr>
        </p:nvSpPr>
        <p:spPr/>
        <p:txBody>
          <a:bodyPr/>
          <a:lstStyle/>
          <a:p>
            <a:fld id="{85E2B66F-9356-4FE3-88B4-9DF3283AA355}" type="slidenum">
              <a:rPr lang="zh-CN" altLang="en-US" smtClean="0"/>
              <a:t>17</a:t>
            </a:fld>
            <a:endParaRPr lang="zh-CN" altLang="en-US"/>
          </a:p>
        </p:txBody>
      </p:sp>
    </p:spTree>
    <p:extLst>
      <p:ext uri="{BB962C8B-B14F-4D97-AF65-F5344CB8AC3E}">
        <p14:creationId xmlns:p14="http://schemas.microsoft.com/office/powerpoint/2010/main" val="3967770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7994A-4B79-4F05-A007-19F042D74A19}" type="slidenum">
              <a:rPr lang="zh-CN" altLang="en-US" smtClean="0"/>
              <a:t>18</a:t>
            </a:fld>
            <a:endParaRPr lang="zh-CN" altLang="en-US"/>
          </a:p>
        </p:txBody>
      </p:sp>
    </p:spTree>
    <p:extLst>
      <p:ext uri="{BB962C8B-B14F-4D97-AF65-F5344CB8AC3E}">
        <p14:creationId xmlns:p14="http://schemas.microsoft.com/office/powerpoint/2010/main" val="1711746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扩散模型是目前最先进的生成模型之一，在图像生成领域表现出优异的性能。由一个连续时间的前向扩散过程，也就是以一个预设的强度不断向数据点添加随机扰动的过程，我们得到了一个形式简单的概率路径，同时扩散过程的逆过程被证明是存在的，并且较容易建模。</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3</a:t>
            </a:fld>
            <a:endParaRPr lang="zh-CN" altLang="en-US"/>
          </a:p>
        </p:txBody>
      </p:sp>
    </p:spTree>
    <p:extLst>
      <p:ext uri="{BB962C8B-B14F-4D97-AF65-F5344CB8AC3E}">
        <p14:creationId xmlns:p14="http://schemas.microsoft.com/office/powerpoint/2010/main" val="29140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具体来说，扩散过程及其反向过程由随机微分方程定义，表明数据点在漂移项和扩散项的作用下如何移动，并使得分布发生改变；</a:t>
            </a:r>
            <a:r>
              <a:rPr lang="en-US" altLang="zh-CN" dirty="0"/>
              <a:t>2.</a:t>
            </a:r>
            <a:r>
              <a:rPr lang="zh-CN" altLang="en-US" dirty="0"/>
              <a:t>分数匹配要求我们匹配条件分数函数函数的期望，也即分数函数；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a:t>
            </a:fld>
            <a:endParaRPr lang="zh-CN" altLang="en-US"/>
          </a:p>
        </p:txBody>
      </p:sp>
    </p:spTree>
    <p:extLst>
      <p:ext uri="{BB962C8B-B14F-4D97-AF65-F5344CB8AC3E}">
        <p14:creationId xmlns:p14="http://schemas.microsoft.com/office/powerpoint/2010/main" val="4150779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48D3-7D89-68EE-902D-BA6181EB98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C9048C-8D31-F21F-7F78-ED36AE3B5A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59D58-B703-42B6-8DD4-6CA00764842F}"/>
              </a:ext>
            </a:extLst>
          </p:cNvPr>
          <p:cNvSpPr>
            <a:spLocks noGrp="1"/>
          </p:cNvSpPr>
          <p:nvPr>
            <p:ph type="body" idx="1"/>
          </p:nvPr>
        </p:nvSpPr>
        <p:spPr/>
        <p:txBody>
          <a:bodyPr/>
          <a:lstStyle/>
          <a:p>
            <a:r>
              <a:rPr lang="en-US" altLang="zh-CN" dirty="0"/>
              <a:t>1.</a:t>
            </a:r>
            <a:r>
              <a:rPr lang="zh-CN" altLang="en-US" dirty="0"/>
              <a:t>除了在采样噪声作为输入以外，条件也作为输入；</a:t>
            </a:r>
            <a:r>
              <a:rPr lang="en-US" altLang="zh-CN" dirty="0"/>
              <a:t>2.</a:t>
            </a:r>
            <a:r>
              <a:rPr lang="zh-CN" altLang="en-US" dirty="0"/>
              <a:t>从训练的角度来看，改变了分数的方向，仅指向满足条件</a:t>
            </a:r>
            <a:r>
              <a:rPr lang="en-US" altLang="zh-CN" dirty="0"/>
              <a:t>y</a:t>
            </a:r>
            <a:r>
              <a:rPr lang="zh-CN" altLang="en-US" dirty="0"/>
              <a:t>的数据子集</a:t>
            </a:r>
          </a:p>
        </p:txBody>
      </p:sp>
      <p:sp>
        <p:nvSpPr>
          <p:cNvPr id="4" name="灯片编号占位符 3">
            <a:extLst>
              <a:ext uri="{FF2B5EF4-FFF2-40B4-BE49-F238E27FC236}">
                <a16:creationId xmlns:a16="http://schemas.microsoft.com/office/drawing/2014/main" id="{FA1B89F3-00EB-9E47-273F-71A0371132F9}"/>
              </a:ext>
            </a:extLst>
          </p:cNvPr>
          <p:cNvSpPr>
            <a:spLocks noGrp="1"/>
          </p:cNvSpPr>
          <p:nvPr>
            <p:ph type="sldNum" sz="quarter" idx="5"/>
          </p:nvPr>
        </p:nvSpPr>
        <p:spPr/>
        <p:txBody>
          <a:bodyPr/>
          <a:lstStyle/>
          <a:p>
            <a:fld id="{85E2B66F-9356-4FE3-88B4-9DF3283AA355}" type="slidenum">
              <a:rPr lang="zh-CN" altLang="en-US" smtClean="0"/>
              <a:t>5</a:t>
            </a:fld>
            <a:endParaRPr lang="zh-CN" altLang="en-US"/>
          </a:p>
        </p:txBody>
      </p:sp>
    </p:spTree>
    <p:extLst>
      <p:ext uri="{BB962C8B-B14F-4D97-AF65-F5344CB8AC3E}">
        <p14:creationId xmlns:p14="http://schemas.microsoft.com/office/powerpoint/2010/main" val="426970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从采样的角度来看，模型需要输出条件分数，条件分数可以利用贝叶斯公式拆解为无条件分数和一个引导分数，不能调整权重；</a:t>
            </a:r>
            <a:r>
              <a:rPr lang="en-US" altLang="zh-CN" dirty="0"/>
              <a:t>2.</a:t>
            </a:r>
            <a:r>
              <a:rPr lang="zh-CN" altLang="en-US" dirty="0"/>
              <a:t>分类器顾名思义就是训练一个分类器，其输出的分数指向使得标签的概率增大的方向；</a:t>
            </a:r>
            <a:r>
              <a:rPr lang="en-US" altLang="zh-CN" dirty="0"/>
              <a:t>3.</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6</a:t>
            </a:fld>
            <a:endParaRPr lang="zh-CN" altLang="en-US"/>
          </a:p>
        </p:txBody>
      </p:sp>
    </p:spTree>
    <p:extLst>
      <p:ext uri="{BB962C8B-B14F-4D97-AF65-F5344CB8AC3E}">
        <p14:creationId xmlns:p14="http://schemas.microsoft.com/office/powerpoint/2010/main" val="203151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E48AB-D40D-0138-F229-257F8AFE54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A38BAD-155E-0208-F704-BE9DCB06A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E5D82A-2C74-E57C-6C68-9D9FEBF634BF}"/>
              </a:ext>
            </a:extLst>
          </p:cNvPr>
          <p:cNvSpPr>
            <a:spLocks noGrp="1"/>
          </p:cNvSpPr>
          <p:nvPr>
            <p:ph type="body" idx="1"/>
          </p:nvPr>
        </p:nvSpPr>
        <p:spPr/>
        <p:txBody>
          <a:bodyPr/>
          <a:lstStyle/>
          <a:p>
            <a:r>
              <a:rPr lang="zh-CN" altLang="en-US" dirty="0"/>
              <a:t>在每一步都需要依据无条件模型提供的分数以及约束函数提供的额外引导来采样，通过特威迪公式和一个正演算子“跳跃式”地计算最终的数据估计，计算其与观测数据间的差异，求导后得到一盒额外梯度项。</a:t>
            </a:r>
          </a:p>
        </p:txBody>
      </p:sp>
      <p:sp>
        <p:nvSpPr>
          <p:cNvPr id="4" name="灯片编号占位符 3">
            <a:extLst>
              <a:ext uri="{FF2B5EF4-FFF2-40B4-BE49-F238E27FC236}">
                <a16:creationId xmlns:a16="http://schemas.microsoft.com/office/drawing/2014/main" id="{ADC3E9F2-FED4-50A2-D114-5BE011B42086}"/>
              </a:ext>
            </a:extLst>
          </p:cNvPr>
          <p:cNvSpPr>
            <a:spLocks noGrp="1"/>
          </p:cNvSpPr>
          <p:nvPr>
            <p:ph type="sldNum" sz="quarter" idx="5"/>
          </p:nvPr>
        </p:nvSpPr>
        <p:spPr/>
        <p:txBody>
          <a:bodyPr/>
          <a:lstStyle/>
          <a:p>
            <a:fld id="{85E2B66F-9356-4FE3-88B4-9DF3283AA355}" type="slidenum">
              <a:rPr lang="zh-CN" altLang="en-US" smtClean="0"/>
              <a:t>7</a:t>
            </a:fld>
            <a:endParaRPr lang="zh-CN" altLang="en-US"/>
          </a:p>
        </p:txBody>
      </p:sp>
    </p:spTree>
    <p:extLst>
      <p:ext uri="{BB962C8B-B14F-4D97-AF65-F5344CB8AC3E}">
        <p14:creationId xmlns:p14="http://schemas.microsoft.com/office/powerpoint/2010/main" val="177458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0EF4-D8BA-7D53-6E64-F8DE9903C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1AA975-B3C1-122D-7D18-69B4C8ABFD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DD3C74-12FD-E790-1343-259E5261037B}"/>
              </a:ext>
            </a:extLst>
          </p:cNvPr>
          <p:cNvSpPr>
            <a:spLocks noGrp="1"/>
          </p:cNvSpPr>
          <p:nvPr>
            <p:ph type="body" idx="1"/>
          </p:nvPr>
        </p:nvSpPr>
        <p:spPr/>
        <p:txBody>
          <a:bodyPr/>
          <a:lstStyle/>
          <a:p>
            <a:r>
              <a:rPr lang="zh-CN" altLang="en-US" dirty="0"/>
              <a:t>流匹配不需要像扩散模型一样需要通过加噪过程得到一个由随机微分方程定义的路径，这个路径较为曲折，流匹配允许我们直接定义和学习从噪点到数据点的直线路径，让训练和采样变得更简单高效</a:t>
            </a:r>
          </a:p>
        </p:txBody>
      </p:sp>
      <p:sp>
        <p:nvSpPr>
          <p:cNvPr id="4" name="灯片编号占位符 3">
            <a:extLst>
              <a:ext uri="{FF2B5EF4-FFF2-40B4-BE49-F238E27FC236}">
                <a16:creationId xmlns:a16="http://schemas.microsoft.com/office/drawing/2014/main" id="{57DDA627-95AE-CFF4-5F05-A0A7E66EB069}"/>
              </a:ext>
            </a:extLst>
          </p:cNvPr>
          <p:cNvSpPr>
            <a:spLocks noGrp="1"/>
          </p:cNvSpPr>
          <p:nvPr>
            <p:ph type="sldNum" sz="quarter" idx="5"/>
          </p:nvPr>
        </p:nvSpPr>
        <p:spPr/>
        <p:txBody>
          <a:bodyPr/>
          <a:lstStyle/>
          <a:p>
            <a:fld id="{85E2B66F-9356-4FE3-88B4-9DF3283AA355}" type="slidenum">
              <a:rPr lang="zh-CN" altLang="en-US" smtClean="0"/>
              <a:t>8</a:t>
            </a:fld>
            <a:endParaRPr lang="zh-CN" altLang="en-US"/>
          </a:p>
        </p:txBody>
      </p:sp>
    </p:spTree>
    <p:extLst>
      <p:ext uri="{BB962C8B-B14F-4D97-AF65-F5344CB8AC3E}">
        <p14:creationId xmlns:p14="http://schemas.microsoft.com/office/powerpoint/2010/main" val="82039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流即粒子运动路径。流匹配与扩散模型在路径设计上的不同，流匹配可以直接设计一条线性路径，不需要精心设计噪声调度和各类权重，训练更简单；不过，在位置</a:t>
            </a:r>
            <a:r>
              <a:rPr lang="en-US" altLang="zh-CN" dirty="0"/>
              <a:t>x</a:t>
            </a:r>
            <a:r>
              <a:rPr lang="zh-CN" altLang="en-US" dirty="0"/>
              <a:t>的速度未知，它是条件速度的期望。</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9</a:t>
            </a:fld>
            <a:endParaRPr lang="zh-CN" altLang="en-US"/>
          </a:p>
        </p:txBody>
      </p:sp>
    </p:spTree>
    <p:extLst>
      <p:ext uri="{BB962C8B-B14F-4D97-AF65-F5344CB8AC3E}">
        <p14:creationId xmlns:p14="http://schemas.microsoft.com/office/powerpoint/2010/main" val="205259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10</a:t>
            </a:fld>
            <a:endParaRPr lang="zh-CN" altLang="en-US"/>
          </a:p>
        </p:txBody>
      </p:sp>
    </p:spTree>
    <p:extLst>
      <p:ext uri="{BB962C8B-B14F-4D97-AF65-F5344CB8AC3E}">
        <p14:creationId xmlns:p14="http://schemas.microsoft.com/office/powerpoint/2010/main" val="123249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cxnSp>
        <p:nvCxnSpPr>
          <p:cNvPr id="5" name="直接连接符 4"/>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箭头: 五边形 34">
            <a:extLst>
              <a:ext uri="{FF2B5EF4-FFF2-40B4-BE49-F238E27FC236}">
                <a16:creationId xmlns:a16="http://schemas.microsoft.com/office/drawing/2014/main" id="{7E579DF3-BCF6-4C7C-A3EE-0DBAF9906E92}"/>
              </a:ext>
            </a:extLst>
          </p:cNvPr>
          <p:cNvSpPr/>
          <p:nvPr userDrawn="1"/>
        </p:nvSpPr>
        <p:spPr>
          <a:xfrm>
            <a:off x="0" y="413146"/>
            <a:ext cx="942109" cy="584775"/>
          </a:xfrm>
          <a:prstGeom prst="homePlate">
            <a:avLst/>
          </a:pr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F59A846-7838-4076-B370-3022AA8613E1}"/>
              </a:ext>
            </a:extLst>
          </p:cNvPr>
          <p:cNvGrpSpPr/>
          <p:nvPr userDrawn="1"/>
        </p:nvGrpSpPr>
        <p:grpSpPr>
          <a:xfrm>
            <a:off x="2870672" y="1030431"/>
            <a:ext cx="495306" cy="4779635"/>
            <a:chOff x="7636995" y="1679426"/>
            <a:chExt cx="421216" cy="4092334"/>
          </a:xfrm>
        </p:grpSpPr>
        <p:pic>
          <p:nvPicPr>
            <p:cNvPr id="4" name="图片 3">
              <a:extLst>
                <a:ext uri="{FF2B5EF4-FFF2-40B4-BE49-F238E27FC236}">
                  <a16:creationId xmlns:a16="http://schemas.microsoft.com/office/drawing/2014/main" id="{A403C220-234A-4986-9DDA-406CDDC6463C}"/>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pic>
          <p:nvPicPr>
            <p:cNvPr id="5" name="图片 4">
              <a:extLst>
                <a:ext uri="{FF2B5EF4-FFF2-40B4-BE49-F238E27FC236}">
                  <a16:creationId xmlns:a16="http://schemas.microsoft.com/office/drawing/2014/main" id="{5F443343-3408-4DE4-9362-7AB33A3ABD9D}"/>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grpSp>
      <p:sp>
        <p:nvSpPr>
          <p:cNvPr id="6" name="任意多边形 4">
            <a:extLst>
              <a:ext uri="{FF2B5EF4-FFF2-40B4-BE49-F238E27FC236}">
                <a16:creationId xmlns:a16="http://schemas.microsoft.com/office/drawing/2014/main" id="{D4FC4C4B-18B2-4ABC-A77B-CE8302B743F8}"/>
              </a:ext>
            </a:extLst>
          </p:cNvPr>
          <p:cNvSpPr/>
          <p:nvPr userDrawn="1"/>
        </p:nvSpPr>
        <p:spPr>
          <a:xfrm>
            <a:off x="2423042" y="2319266"/>
            <a:ext cx="7643595" cy="1592519"/>
          </a:xfrm>
          <a:custGeom>
            <a:avLst/>
            <a:gdLst>
              <a:gd name="connsiteX0" fmla="*/ 0 w 5229817"/>
              <a:gd name="connsiteY0" fmla="*/ 0 h 1429030"/>
              <a:gd name="connsiteX1" fmla="*/ 4515302 w 5229817"/>
              <a:gd name="connsiteY1" fmla="*/ 0 h 1429030"/>
              <a:gd name="connsiteX2" fmla="*/ 5229817 w 5229817"/>
              <a:gd name="connsiteY2" fmla="*/ 714515 h 1429030"/>
              <a:gd name="connsiteX3" fmla="*/ 5229816 w 5229817"/>
              <a:gd name="connsiteY3" fmla="*/ 714515 h 1429030"/>
              <a:gd name="connsiteX4" fmla="*/ 4515301 w 5229817"/>
              <a:gd name="connsiteY4" fmla="*/ 1429030 h 1429030"/>
              <a:gd name="connsiteX5" fmla="*/ 0 w 5229817"/>
              <a:gd name="connsiteY5" fmla="*/ 1429029 h 142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9817" h="1429030">
                <a:moveTo>
                  <a:pt x="0" y="0"/>
                </a:moveTo>
                <a:lnTo>
                  <a:pt x="4515302" y="0"/>
                </a:lnTo>
                <a:cubicBezTo>
                  <a:pt x="4909918" y="0"/>
                  <a:pt x="5229817" y="319899"/>
                  <a:pt x="5229817" y="714515"/>
                </a:cubicBezTo>
                <a:lnTo>
                  <a:pt x="5229816" y="714515"/>
                </a:lnTo>
                <a:cubicBezTo>
                  <a:pt x="5229816" y="1109131"/>
                  <a:pt x="4909917" y="1429030"/>
                  <a:pt x="4515301" y="1429030"/>
                </a:cubicBezTo>
                <a:lnTo>
                  <a:pt x="0" y="1429029"/>
                </a:lnTo>
                <a:close/>
              </a:path>
            </a:pathLst>
          </a:custGeom>
          <a:gradFill>
            <a:gsLst>
              <a:gs pos="0">
                <a:srgbClr val="B00002"/>
              </a:gs>
              <a:gs pos="100000">
                <a:srgbClr val="E70C12"/>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2004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A805AB-91C9-4340-8AAD-EE1F0FA8A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935" r="30758"/>
          <a:stretch/>
        </p:blipFill>
        <p:spPr>
          <a:xfrm>
            <a:off x="-24558" y="0"/>
            <a:ext cx="4025348" cy="6858000"/>
          </a:xfrm>
          <a:prstGeom prst="rect">
            <a:avLst/>
          </a:prstGeom>
        </p:spPr>
      </p:pic>
      <p:sp>
        <p:nvSpPr>
          <p:cNvPr id="3" name="任意多边形: 形状 76">
            <a:extLst>
              <a:ext uri="{FF2B5EF4-FFF2-40B4-BE49-F238E27FC236}">
                <a16:creationId xmlns:a16="http://schemas.microsoft.com/office/drawing/2014/main" id="{64F081CD-765C-4A92-8C71-E631A2A03F5E}"/>
              </a:ext>
            </a:extLst>
          </p:cNvPr>
          <p:cNvSpPr/>
          <p:nvPr userDrawn="1"/>
        </p:nvSpPr>
        <p:spPr>
          <a:xfrm>
            <a:off x="0" y="3269285"/>
            <a:ext cx="5304426" cy="1437615"/>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E3F8AB7-8C00-4C61-8852-BBF59C754C40}"/>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2499" t="430" r="20469" b="4660"/>
          <a:stretch/>
        </p:blipFill>
        <p:spPr>
          <a:xfrm>
            <a:off x="7656071" y="1907819"/>
            <a:ext cx="4535929" cy="3006676"/>
          </a:xfrm>
          <a:prstGeom prst="rect">
            <a:avLst/>
          </a:prstGeom>
        </p:spPr>
      </p:pic>
      <p:sp>
        <p:nvSpPr>
          <p:cNvPr id="16" name="矩形 15">
            <a:extLst>
              <a:ext uri="{FF2B5EF4-FFF2-40B4-BE49-F238E27FC236}">
                <a16:creationId xmlns:a16="http://schemas.microsoft.com/office/drawing/2014/main" id="{8A339160-B122-4848-B90B-DC6E64FF2833}"/>
              </a:ext>
            </a:extLst>
          </p:cNvPr>
          <p:cNvSpPr/>
          <p:nvPr userDrawn="1"/>
        </p:nvSpPr>
        <p:spPr>
          <a:xfrm>
            <a:off x="435340" y="1907819"/>
            <a:ext cx="11460595" cy="3010632"/>
          </a:xfrm>
          <a:prstGeom prst="rect">
            <a:avLst/>
          </a:prstGeom>
          <a:gradFill flip="none" rotWithShape="1">
            <a:gsLst>
              <a:gs pos="0">
                <a:schemeClr val="bg1">
                  <a:lumMod val="65000"/>
                </a:schemeClr>
              </a:gs>
              <a:gs pos="6700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B1AF638-6634-43EA-A7E2-1063A08F058C}"/>
              </a:ext>
            </a:extLst>
          </p:cNvPr>
          <p:cNvSpPr/>
          <p:nvPr userDrawn="1"/>
        </p:nvSpPr>
        <p:spPr>
          <a:xfrm>
            <a:off x="1416818" y="1601876"/>
            <a:ext cx="1433897" cy="695739"/>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13">
            <a:extLst>
              <a:ext uri="{FF2B5EF4-FFF2-40B4-BE49-F238E27FC236}">
                <a16:creationId xmlns:a16="http://schemas.microsoft.com/office/drawing/2014/main" id="{FD2939DF-60E9-476C-8406-D0F8A026F10A}"/>
              </a:ext>
            </a:extLst>
          </p:cNvPr>
          <p:cNvSpPr/>
          <p:nvPr userDrawn="1"/>
        </p:nvSpPr>
        <p:spPr>
          <a:xfrm>
            <a:off x="0" y="1458771"/>
            <a:ext cx="2864941"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C0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dirty="0"/>
          </a:p>
        </p:txBody>
      </p:sp>
      <p:grpSp>
        <p:nvGrpSpPr>
          <p:cNvPr id="17" name="组合 16">
            <a:extLst>
              <a:ext uri="{FF2B5EF4-FFF2-40B4-BE49-F238E27FC236}">
                <a16:creationId xmlns:a16="http://schemas.microsoft.com/office/drawing/2014/main" id="{731C6ED1-993B-4160-8C36-2C84FBE1CB40}"/>
              </a:ext>
            </a:extLst>
          </p:cNvPr>
          <p:cNvGrpSpPr/>
          <p:nvPr userDrawn="1"/>
        </p:nvGrpSpPr>
        <p:grpSpPr>
          <a:xfrm>
            <a:off x="9255510" y="4503873"/>
            <a:ext cx="3038061" cy="652026"/>
            <a:chOff x="9013270" y="4438183"/>
            <a:chExt cx="3178730" cy="795131"/>
          </a:xfrm>
        </p:grpSpPr>
        <p:sp>
          <p:nvSpPr>
            <p:cNvPr id="18" name="矩形 17">
              <a:extLst>
                <a:ext uri="{FF2B5EF4-FFF2-40B4-BE49-F238E27FC236}">
                  <a16:creationId xmlns:a16="http://schemas.microsoft.com/office/drawing/2014/main" id="{D33DB816-045F-4EB8-AD9A-FF13DCC70D8D}"/>
                </a:ext>
              </a:extLst>
            </p:cNvPr>
            <p:cNvSpPr/>
            <p:nvPr/>
          </p:nvSpPr>
          <p:spPr>
            <a:xfrm>
              <a:off x="9352722" y="4438184"/>
              <a:ext cx="2839278" cy="7951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a:extLst>
                <a:ext uri="{FF2B5EF4-FFF2-40B4-BE49-F238E27FC236}">
                  <a16:creationId xmlns:a16="http://schemas.microsoft.com/office/drawing/2014/main" id="{FDDC6BBE-1F39-4ADD-A2F5-E3B7996A25BE}"/>
                </a:ext>
              </a:extLst>
            </p:cNvPr>
            <p:cNvSpPr/>
            <p:nvPr/>
          </p:nvSpPr>
          <p:spPr>
            <a:xfrm flipH="1">
              <a:off x="9013270" y="4438183"/>
              <a:ext cx="339452" cy="643598"/>
            </a:xfrm>
            <a:prstGeom prst="r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4EF92620-3ADE-4EB4-A3F5-1DD2626C2A7D}"/>
              </a:ext>
            </a:extLst>
          </p:cNvPr>
          <p:cNvPicPr>
            <a:picLocks noChangeAspect="1"/>
          </p:cNvPicPr>
          <p:nvPr userDrawn="1"/>
        </p:nvPicPr>
        <p:blipFill>
          <a:blip r:embed="rId4">
            <a:lum bright="70000" contrast="-70000"/>
          </a:blip>
          <a:stretch>
            <a:fillRect/>
          </a:stretch>
        </p:blipFill>
        <p:spPr>
          <a:xfrm>
            <a:off x="10116850" y="4573828"/>
            <a:ext cx="1639810" cy="578115"/>
          </a:xfrm>
          <a:prstGeom prst="rect">
            <a:avLst/>
          </a:prstGeom>
        </p:spPr>
      </p:pic>
    </p:spTree>
    <p:extLst>
      <p:ext uri="{BB962C8B-B14F-4D97-AF65-F5344CB8AC3E}">
        <p14:creationId xmlns:p14="http://schemas.microsoft.com/office/powerpoint/2010/main" val="5122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燕尾形 29">
            <a:extLst>
              <a:ext uri="{FF2B5EF4-FFF2-40B4-BE49-F238E27FC236}">
                <a16:creationId xmlns:a16="http://schemas.microsoft.com/office/drawing/2014/main" id="{A6656E65-B93A-490F-96D3-85BB408358C6}"/>
              </a:ext>
            </a:extLst>
          </p:cNvPr>
          <p:cNvSpPr/>
          <p:nvPr userDrawn="1"/>
        </p:nvSpPr>
        <p:spPr>
          <a:xfrm>
            <a:off x="599136" y="552449"/>
            <a:ext cx="333375" cy="309995"/>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34">
            <a:extLst>
              <a:ext uri="{FF2B5EF4-FFF2-40B4-BE49-F238E27FC236}">
                <a16:creationId xmlns:a16="http://schemas.microsoft.com/office/drawing/2014/main" id="{6296888D-1F54-428C-A10F-E9D0263E3B6A}"/>
              </a:ext>
            </a:extLst>
          </p:cNvPr>
          <p:cNvSpPr/>
          <p:nvPr userDrawn="1"/>
        </p:nvSpPr>
        <p:spPr>
          <a:xfrm>
            <a:off x="318581" y="552449"/>
            <a:ext cx="337705" cy="309995"/>
          </a:xfrm>
          <a:prstGeom prst="chevron">
            <a:avLst/>
          </a:prstGeom>
          <a:solidFill>
            <a:srgbClr val="B50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连接符 7">
            <a:extLst>
              <a:ext uri="{FF2B5EF4-FFF2-40B4-BE49-F238E27FC236}">
                <a16:creationId xmlns:a16="http://schemas.microsoft.com/office/drawing/2014/main" id="{8E94B1E9-7291-4D1C-8E77-0A33FFD40249}"/>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150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5"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8.bin"/><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55" Type="http://schemas.openxmlformats.org/officeDocument/2006/relationships/image" Target="../media/image99.png"/><Relationship Id="rId7" Type="http://schemas.openxmlformats.org/officeDocument/2006/relationships/image" Target="../media/image51.png"/><Relationship Id="rId2" Type="http://schemas.openxmlformats.org/officeDocument/2006/relationships/notesSlide" Target="../notesSlides/notesSlide14.xml"/><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8" Type="http://schemas.openxmlformats.org/officeDocument/2006/relationships/image" Target="../media/image102.png"/><Relationship Id="rId5" Type="http://schemas.openxmlformats.org/officeDocument/2006/relationships/image" Target="../media/image49.png"/><Relationship Id="rId61" Type="http://schemas.openxmlformats.org/officeDocument/2006/relationships/image" Target="../media/image105.png"/><Relationship Id="rId19" Type="http://schemas.openxmlformats.org/officeDocument/2006/relationships/image" Target="../media/image6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56" Type="http://schemas.openxmlformats.org/officeDocument/2006/relationships/image" Target="../media/image100.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47.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59" Type="http://schemas.openxmlformats.org/officeDocument/2006/relationships/image" Target="../media/image103.png"/><Relationship Id="rId20" Type="http://schemas.openxmlformats.org/officeDocument/2006/relationships/image" Target="../media/image64.png"/><Relationship Id="rId41" Type="http://schemas.openxmlformats.org/officeDocument/2006/relationships/image" Target="../media/image85.png"/><Relationship Id="rId54" Type="http://schemas.openxmlformats.org/officeDocument/2006/relationships/image" Target="../media/image98.png"/><Relationship Id="rId6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57" Type="http://schemas.openxmlformats.org/officeDocument/2006/relationships/image" Target="../media/image101.png"/><Relationship Id="rId10" Type="http://schemas.openxmlformats.org/officeDocument/2006/relationships/image" Target="../media/image54.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60" Type="http://schemas.openxmlformats.org/officeDocument/2006/relationships/image" Target="../media/image10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18.wmf"/><Relationship Id="rId3" Type="http://schemas.openxmlformats.org/officeDocument/2006/relationships/image" Target="../media/image15.png"/><Relationship Id="rId7" Type="http://schemas.openxmlformats.org/officeDocument/2006/relationships/oleObject" Target="../embeddings/oleObject3.bin"/><Relationship Id="rId12"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5.emf"/><Relationship Id="rId10" Type="http://schemas.openxmlformats.org/officeDocument/2006/relationships/image" Target="../media/image17.e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00" t="430" r="7017" b="4660"/>
          <a:stretch/>
        </p:blipFill>
        <p:spPr>
          <a:xfrm>
            <a:off x="0" y="-22123"/>
            <a:ext cx="12192000" cy="6880123"/>
          </a:xfrm>
          <a:prstGeom prst="rect">
            <a:avLst/>
          </a:prstGeom>
        </p:spPr>
      </p:pic>
      <p:sp>
        <p:nvSpPr>
          <p:cNvPr id="5" name="矩形 4"/>
          <p:cNvSpPr/>
          <p:nvPr/>
        </p:nvSpPr>
        <p:spPr>
          <a:xfrm>
            <a:off x="0" y="-22124"/>
            <a:ext cx="12192000" cy="6880123"/>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81206" y="3916018"/>
            <a:ext cx="4653441" cy="1474982"/>
          </a:xfrm>
          <a:prstGeom prst="rect">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ea typeface="思源黑体 CN Normal" panose="020B0400000000000000" pitchFamily="34" charset="-122"/>
              <a:cs typeface="+mn-ea"/>
            </a:endParaRPr>
          </a:p>
        </p:txBody>
      </p:sp>
      <p:sp>
        <p:nvSpPr>
          <p:cNvPr id="14" name="矩形 13"/>
          <p:cNvSpPr/>
          <p:nvPr/>
        </p:nvSpPr>
        <p:spPr>
          <a:xfrm>
            <a:off x="8645360" y="4170523"/>
            <a:ext cx="2997035" cy="961289"/>
          </a:xfrm>
          <a:prstGeom prst="rect">
            <a:avLst/>
          </a:prstGeom>
        </p:spPr>
        <p:txBody>
          <a:bodyPr wrap="square">
            <a:spAutoFit/>
          </a:bodyPr>
          <a:lstStyle/>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覃伟桐</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2026</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月</a:t>
            </a:r>
            <a:endPar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grpSp>
        <p:nvGrpSpPr>
          <p:cNvPr id="2" name="组合 1"/>
          <p:cNvGrpSpPr/>
          <p:nvPr/>
        </p:nvGrpSpPr>
        <p:grpSpPr>
          <a:xfrm>
            <a:off x="0" y="3071191"/>
            <a:ext cx="8388626" cy="2842593"/>
            <a:chOff x="0" y="3071191"/>
            <a:chExt cx="8388626" cy="2842593"/>
          </a:xfrm>
        </p:grpSpPr>
        <p:sp>
          <p:nvSpPr>
            <p:cNvPr id="7" name="矩形 6"/>
            <p:cNvSpPr/>
            <p:nvPr/>
          </p:nvSpPr>
          <p:spPr>
            <a:xfrm>
              <a:off x="0" y="3071191"/>
              <a:ext cx="8388626" cy="2842593"/>
            </a:xfrm>
            <a:prstGeom prst="rect">
              <a:avLst/>
            </a:prstGeom>
            <a:solidFill>
              <a:srgbClr val="B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52887" y="3345524"/>
              <a:ext cx="6782934" cy="2317895"/>
              <a:chOff x="3364482" y="2466802"/>
              <a:chExt cx="6317959" cy="2317895"/>
            </a:xfrm>
          </p:grpSpPr>
          <p:sp>
            <p:nvSpPr>
              <p:cNvPr id="9" name="矩形 8"/>
              <p:cNvSpPr/>
              <p:nvPr/>
            </p:nvSpPr>
            <p:spPr>
              <a:xfrm>
                <a:off x="3364482" y="2466802"/>
                <a:ext cx="1326583" cy="2317895"/>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7774" y="2799589"/>
                <a:ext cx="5654667" cy="768415"/>
              </a:xfrm>
              <a:prstGeom prst="rect">
                <a:avLst/>
              </a:prstGeom>
              <a:solidFill>
                <a:srgbClr val="BA0000"/>
              </a:solidFill>
            </p:spPr>
            <p:txBody>
              <a:bodyPr wrap="square">
                <a:spAutoFit/>
              </a:bodyPr>
              <a:lstStyle/>
              <a:p>
                <a:pPr>
                  <a:lnSpc>
                    <a:spcPct val="120000"/>
                  </a:lnSpc>
                  <a:buFont typeface="Arial" panose="020B0604020202020204" pitchFamily="34" charset="0"/>
                  <a:buNone/>
                </a:pPr>
                <a:r>
                  <a:rPr lang="en-US" altLang="zh-CN" sz="4000" b="1" dirty="0">
                    <a:solidFill>
                      <a:schemeClr val="bg1"/>
                    </a:solidFill>
                    <a:latin typeface="微软雅黑" panose="020B0503020204020204" pitchFamily="34" charset="-122"/>
                    <a:ea typeface="微软雅黑" panose="020B0503020204020204" pitchFamily="34" charset="-122"/>
                  </a:rPr>
                  <a:t>2.11</a:t>
                </a:r>
                <a:r>
                  <a:rPr lang="zh-CN" altLang="en-US" sz="4000" b="1" dirty="0">
                    <a:solidFill>
                      <a:schemeClr val="bg1"/>
                    </a:solidFill>
                    <a:latin typeface="微软雅黑" panose="020B0503020204020204" pitchFamily="34" charset="-122"/>
                    <a:ea typeface="微软雅黑" panose="020B0503020204020204" pitchFamily="34" charset="-122"/>
                  </a:rPr>
                  <a:t>小组汇报</a:t>
                </a:r>
                <a:endParaRPr lang="zh-CN" altLang="en-US" sz="50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496686" y="2473022"/>
                <a:ext cx="360000" cy="511034"/>
                <a:chOff x="1088136" y="1335024"/>
                <a:chExt cx="360000" cy="511034"/>
              </a:xfrm>
            </p:grpSpPr>
            <p:cxnSp>
              <p:nvCxnSpPr>
                <p:cNvPr id="12" name="直接连接符 11"/>
                <p:cNvCxnSpPr/>
                <p:nvPr/>
              </p:nvCxnSpPr>
              <p:spPr>
                <a:xfrm flipV="1">
                  <a:off x="1088136" y="1335024"/>
                  <a:ext cx="360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2732" y="1486058"/>
                  <a:ext cx="0" cy="360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8" name="直接连接符 17"/>
          <p:cNvCxnSpPr/>
          <p:nvPr/>
        </p:nvCxnSpPr>
        <p:spPr>
          <a:xfrm flipH="1" flipV="1">
            <a:off x="1094821" y="5557263"/>
            <a:ext cx="60590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8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8703B-F51C-E12F-1D5B-990DD38DE981}"/>
            </a:ext>
          </a:extLst>
        </p:cNvPr>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A6BB5F2-969C-2740-1A1A-2F0A999D5483}"/>
              </a:ext>
            </a:extLst>
          </p:cNvPr>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C9258A6-7FB9-C1F4-70B8-020D2CFEE75C}"/>
              </a:ext>
            </a:extLst>
          </p:cNvPr>
          <p:cNvSpPr/>
          <p:nvPr/>
        </p:nvSpPr>
        <p:spPr>
          <a:xfrm>
            <a:off x="1015981" y="382369"/>
            <a:ext cx="1569660"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流匹配</a:t>
            </a:r>
          </a:p>
        </p:txBody>
      </p:sp>
      <p:grpSp>
        <p:nvGrpSpPr>
          <p:cNvPr id="37" name="组合 36">
            <a:extLst>
              <a:ext uri="{FF2B5EF4-FFF2-40B4-BE49-F238E27FC236}">
                <a16:creationId xmlns:a16="http://schemas.microsoft.com/office/drawing/2014/main" id="{BCCFCD01-B1A5-16A1-190B-073D2B2D176C}"/>
              </a:ext>
            </a:extLst>
          </p:cNvPr>
          <p:cNvGrpSpPr/>
          <p:nvPr/>
        </p:nvGrpSpPr>
        <p:grpSpPr>
          <a:xfrm>
            <a:off x="1518020" y="1083662"/>
            <a:ext cx="9060958" cy="1987470"/>
            <a:chOff x="1457848" y="4376991"/>
            <a:chExt cx="9060958" cy="1987470"/>
          </a:xfrm>
        </p:grpSpPr>
        <p:pic>
          <p:nvPicPr>
            <p:cNvPr id="13" name="图片 12">
              <a:extLst>
                <a:ext uri="{FF2B5EF4-FFF2-40B4-BE49-F238E27FC236}">
                  <a16:creationId xmlns:a16="http://schemas.microsoft.com/office/drawing/2014/main" id="{6322AB32-2FDB-97C2-865E-E5988338FE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7848" y="4376991"/>
              <a:ext cx="9060958" cy="1688971"/>
            </a:xfrm>
            <a:prstGeom prst="rect">
              <a:avLst/>
            </a:prstGeom>
          </p:spPr>
        </p:pic>
        <p:sp>
          <p:nvSpPr>
            <p:cNvPr id="25" name="矩形 24">
              <a:extLst>
                <a:ext uri="{FF2B5EF4-FFF2-40B4-BE49-F238E27FC236}">
                  <a16:creationId xmlns:a16="http://schemas.microsoft.com/office/drawing/2014/main" id="{56C729DE-DE52-0903-BCF6-A17D0E2AB4BD}"/>
                </a:ext>
              </a:extLst>
            </p:cNvPr>
            <p:cNvSpPr/>
            <p:nvPr/>
          </p:nvSpPr>
          <p:spPr>
            <a:xfrm>
              <a:off x="1731863" y="5989807"/>
              <a:ext cx="1515547" cy="374654"/>
            </a:xfrm>
            <a:prstGeom prst="rect">
              <a:avLst/>
            </a:prstGeom>
          </p:spPr>
          <p:txBody>
            <a:bodyPr wrap="square">
              <a:spAutoFit/>
            </a:bodyPr>
            <a:lstStyle/>
            <a:p>
              <a:pPr algn="ctr">
                <a:lnSpc>
                  <a:spcPct val="150000"/>
                </a:lnSpc>
                <a:spcBef>
                  <a:spcPct val="20000"/>
                </a:spcBef>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条件概率路径</a:t>
              </a:r>
            </a:p>
          </p:txBody>
        </p:sp>
        <p:sp>
          <p:nvSpPr>
            <p:cNvPr id="34" name="矩形 33">
              <a:extLst>
                <a:ext uri="{FF2B5EF4-FFF2-40B4-BE49-F238E27FC236}">
                  <a16:creationId xmlns:a16="http://schemas.microsoft.com/office/drawing/2014/main" id="{A9543BCE-3C50-B94C-948B-0F59D1FB1A5E}"/>
                </a:ext>
              </a:extLst>
            </p:cNvPr>
            <p:cNvSpPr/>
            <p:nvPr/>
          </p:nvSpPr>
          <p:spPr>
            <a:xfrm>
              <a:off x="4067300" y="5967868"/>
              <a:ext cx="1463072"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400" kern="0" dirty="0">
                  <a:solidFill>
                    <a:schemeClr val="tx1">
                      <a:lumMod val="95000"/>
                      <a:lumOff val="5000"/>
                    </a:schemeClr>
                  </a:solidFill>
                  <a:latin typeface="宋体" panose="02010600030101010101" pitchFamily="2" charset="-122"/>
                  <a:ea typeface="宋体" panose="02010600030101010101" pitchFamily="2" charset="-122"/>
                  <a:cs typeface="Times New Roman" panose="02020603050405020304" pitchFamily="18" charset="0"/>
                </a:rPr>
                <a:t>边缘概率路径</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sp>
          <p:nvSpPr>
            <p:cNvPr id="35" name="矩形 34">
              <a:extLst>
                <a:ext uri="{FF2B5EF4-FFF2-40B4-BE49-F238E27FC236}">
                  <a16:creationId xmlns:a16="http://schemas.microsoft.com/office/drawing/2014/main" id="{5EB652B0-D896-2EB2-667A-7281AD410E44}"/>
                </a:ext>
              </a:extLst>
            </p:cNvPr>
            <p:cNvSpPr/>
            <p:nvPr/>
          </p:nvSpPr>
          <p:spPr>
            <a:xfrm>
              <a:off x="6446282" y="5961661"/>
              <a:ext cx="1367683"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条件速度场</a:t>
              </a:r>
            </a:p>
          </p:txBody>
        </p:sp>
        <p:sp>
          <p:nvSpPr>
            <p:cNvPr id="36" name="矩形 35">
              <a:extLst>
                <a:ext uri="{FF2B5EF4-FFF2-40B4-BE49-F238E27FC236}">
                  <a16:creationId xmlns:a16="http://schemas.microsoft.com/office/drawing/2014/main" id="{EAB943CE-93B4-0712-B7EA-59AB6A28CBBE}"/>
                </a:ext>
              </a:extLst>
            </p:cNvPr>
            <p:cNvSpPr/>
            <p:nvPr/>
          </p:nvSpPr>
          <p:spPr>
            <a:xfrm>
              <a:off x="8849875" y="5954564"/>
              <a:ext cx="1311533"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400" kern="0" dirty="0">
                  <a:solidFill>
                    <a:schemeClr val="tx1">
                      <a:lumMod val="95000"/>
                      <a:lumOff val="5000"/>
                    </a:schemeClr>
                  </a:solidFill>
                  <a:latin typeface="宋体" panose="02010600030101010101" pitchFamily="2" charset="-122"/>
                  <a:ea typeface="宋体" panose="02010600030101010101" pitchFamily="2" charset="-122"/>
                  <a:cs typeface="Times New Roman" panose="02020603050405020304" pitchFamily="18" charset="0"/>
                </a:rPr>
                <a:t>边缘速度场</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gr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9AB38BDA-40F9-E1D7-E913-FA9E01E777D9}"/>
                  </a:ext>
                </a:extLst>
              </p:cNvPr>
              <p:cNvSpPr/>
              <p:nvPr/>
            </p:nvSpPr>
            <p:spPr>
              <a:xfrm>
                <a:off x="1427844" y="3781305"/>
                <a:ext cx="9241309" cy="412998"/>
              </a:xfrm>
              <a:prstGeom prst="rect">
                <a:avLst/>
              </a:prstGeom>
            </p:spPr>
            <p:txBody>
              <a:bodyPr wrap="square">
                <a:spAutoFit/>
              </a:bodyPr>
              <a:lstStyle/>
              <a:p>
                <a:pP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根据已有数据</a:t>
                </a:r>
                <a14:m>
                  <m:oMath xmlns:m="http://schemas.openxmlformats.org/officeDocument/2006/math">
                    <m:sSub>
                      <m:sSubPr>
                        <m:ctrlPr>
                          <a:rPr kumimoji="0" lang="zh-CN" altLang="en-US" sz="160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ctrlPr>
                      </m:sSubPr>
                      <m:e>
                        <m:r>
                          <a:rPr kumimoji="0" lang="zh-CN" altLang="en-US" sz="160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𝑥</m:t>
                        </m:r>
                      </m:e>
                      <m:sub>
                        <m:r>
                          <a:rPr kumimoji="0" lang="zh-CN" altLang="en-US" sz="160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1</m:t>
                        </m:r>
                      </m:sub>
                    </m:sSub>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设计条件概率路径，其时间微分即为条件速度，其形式非常简单，易于训练。损失为：</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9AB38BDA-40F9-E1D7-E913-FA9E01E777D9}"/>
                  </a:ext>
                </a:extLst>
              </p:cNvPr>
              <p:cNvSpPr>
                <a:spLocks noRot="1" noChangeAspect="1" noMove="1" noResize="1" noEditPoints="1" noAdjustHandles="1" noChangeArrowheads="1" noChangeShapeType="1" noTextEdit="1"/>
              </p:cNvSpPr>
              <p:nvPr/>
            </p:nvSpPr>
            <p:spPr>
              <a:xfrm>
                <a:off x="1427844" y="3781305"/>
                <a:ext cx="9241309" cy="412998"/>
              </a:xfrm>
              <a:prstGeom prst="rect">
                <a:avLst/>
              </a:prstGeom>
              <a:blipFill>
                <a:blip r:embed="rId4"/>
                <a:stretch>
                  <a:fillRect l="-330" r="-2639" b="-16176"/>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D557F9D0-4B30-3FF5-D785-C6C941D08DE2}"/>
              </a:ext>
            </a:extLst>
          </p:cNvPr>
          <p:cNvPicPr>
            <a:picLocks noChangeAspect="1"/>
          </p:cNvPicPr>
          <p:nvPr/>
        </p:nvPicPr>
        <p:blipFill>
          <a:blip r:embed="rId5"/>
          <a:stretch>
            <a:fillRect/>
          </a:stretch>
        </p:blipFill>
        <p:spPr>
          <a:xfrm>
            <a:off x="2879098" y="4199292"/>
            <a:ext cx="6338800" cy="392669"/>
          </a:xfrm>
          <a:prstGeom prst="rect">
            <a:avLst/>
          </a:prstGeom>
        </p:spPr>
      </p:pic>
      <p:grpSp>
        <p:nvGrpSpPr>
          <p:cNvPr id="45" name="组合 44">
            <a:extLst>
              <a:ext uri="{FF2B5EF4-FFF2-40B4-BE49-F238E27FC236}">
                <a16:creationId xmlns:a16="http://schemas.microsoft.com/office/drawing/2014/main" id="{06D9D917-0CF1-1761-FFC7-AE6DCCF780B6}"/>
              </a:ext>
            </a:extLst>
          </p:cNvPr>
          <p:cNvGrpSpPr/>
          <p:nvPr/>
        </p:nvGrpSpPr>
        <p:grpSpPr>
          <a:xfrm>
            <a:off x="2003151" y="3135303"/>
            <a:ext cx="7623403" cy="540459"/>
            <a:chOff x="1942410" y="3277846"/>
            <a:chExt cx="7623403" cy="540459"/>
          </a:xfrm>
        </p:grpSpPr>
        <p:pic>
          <p:nvPicPr>
            <p:cNvPr id="5" name="图片 4">
              <a:extLst>
                <a:ext uri="{FF2B5EF4-FFF2-40B4-BE49-F238E27FC236}">
                  <a16:creationId xmlns:a16="http://schemas.microsoft.com/office/drawing/2014/main" id="{C2E2E00D-1555-8078-1C34-B1C879576457}"/>
                </a:ext>
              </a:extLst>
            </p:cNvPr>
            <p:cNvPicPr>
              <a:picLocks noChangeAspect="1"/>
            </p:cNvPicPr>
            <p:nvPr/>
          </p:nvPicPr>
          <p:blipFill>
            <a:blip r:embed="rId6"/>
            <a:stretch>
              <a:fillRect/>
            </a:stretch>
          </p:blipFill>
          <p:spPr>
            <a:xfrm>
              <a:off x="3307582" y="3356275"/>
              <a:ext cx="1873181" cy="383603"/>
            </a:xfrm>
            <a:prstGeom prst="rect">
              <a:avLst/>
            </a:prstGeom>
          </p:spPr>
        </p:pic>
        <p:pic>
          <p:nvPicPr>
            <p:cNvPr id="12" name="图片 11">
              <a:extLst>
                <a:ext uri="{FF2B5EF4-FFF2-40B4-BE49-F238E27FC236}">
                  <a16:creationId xmlns:a16="http://schemas.microsoft.com/office/drawing/2014/main" id="{30E50EA5-EAD0-B0F7-8A52-CFC0131B0651}"/>
                </a:ext>
              </a:extLst>
            </p:cNvPr>
            <p:cNvPicPr>
              <a:picLocks noChangeAspect="1"/>
            </p:cNvPicPr>
            <p:nvPr/>
          </p:nvPicPr>
          <p:blipFill>
            <a:blip r:embed="rId7"/>
            <a:stretch>
              <a:fillRect/>
            </a:stretch>
          </p:blipFill>
          <p:spPr>
            <a:xfrm>
              <a:off x="6469200" y="3277846"/>
              <a:ext cx="1873181" cy="540459"/>
            </a:xfrm>
            <a:prstGeom prst="rect">
              <a:avLst/>
            </a:prstGeom>
          </p:spPr>
        </p:pic>
        <p:cxnSp>
          <p:nvCxnSpPr>
            <p:cNvPr id="16" name="直接箭头连接符 15">
              <a:extLst>
                <a:ext uri="{FF2B5EF4-FFF2-40B4-BE49-F238E27FC236}">
                  <a16:creationId xmlns:a16="http://schemas.microsoft.com/office/drawing/2014/main" id="{1D46B96A-5FA4-1B3D-24DB-BED8AEEB7F6A}"/>
                </a:ext>
              </a:extLst>
            </p:cNvPr>
            <p:cNvCxnSpPr>
              <a:stCxn id="5" idx="3"/>
              <a:endCxn id="12" idx="1"/>
            </p:cNvCxnSpPr>
            <p:nvPr/>
          </p:nvCxnSpPr>
          <p:spPr>
            <a:xfrm flipV="1">
              <a:off x="5180763" y="3548076"/>
              <a:ext cx="1288437" cy="1"/>
            </a:xfrm>
            <a:prstGeom prst="straightConnector1">
              <a:avLst/>
            </a:prstGeom>
            <a:ln>
              <a:solidFill>
                <a:srgbClr val="E60C1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20FC194-E24B-1DE5-5685-76CD96B757DB}"/>
                </a:ext>
              </a:extLst>
            </p:cNvPr>
            <p:cNvSpPr txBox="1"/>
            <p:nvPr/>
          </p:nvSpPr>
          <p:spPr>
            <a:xfrm>
              <a:off x="2098929" y="3394186"/>
              <a:ext cx="1250707" cy="307777"/>
            </a:xfrm>
            <a:prstGeom prst="rect">
              <a:avLst/>
            </a:prstGeom>
            <a:noFill/>
          </p:spPr>
          <p:txBody>
            <a:bodyPr wrap="square">
              <a:spAutoFit/>
            </a:bodyPr>
            <a:lstStyle/>
            <a:p>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条件概率路径</a:t>
              </a:r>
              <a:endParaRPr lang="zh-CN" altLang="en-US" sz="1400" dirty="0"/>
            </a:p>
          </p:txBody>
        </p:sp>
        <p:sp>
          <p:nvSpPr>
            <p:cNvPr id="23" name="文本框 22">
              <a:extLst>
                <a:ext uri="{FF2B5EF4-FFF2-40B4-BE49-F238E27FC236}">
                  <a16:creationId xmlns:a16="http://schemas.microsoft.com/office/drawing/2014/main" id="{31365525-5627-0CC0-9D17-9196AF2BB3B2}"/>
                </a:ext>
              </a:extLst>
            </p:cNvPr>
            <p:cNvSpPr txBox="1"/>
            <p:nvPr/>
          </p:nvSpPr>
          <p:spPr>
            <a:xfrm>
              <a:off x="8394609" y="3394185"/>
              <a:ext cx="1171204" cy="307777"/>
            </a:xfrm>
            <a:prstGeom prst="rect">
              <a:avLst/>
            </a:prstGeom>
            <a:noFill/>
          </p:spPr>
          <p:txBody>
            <a:bodyPr wrap="square">
              <a:spAutoFit/>
            </a:bodyPr>
            <a:lstStyle/>
            <a:p>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条件速度场</a:t>
              </a:r>
              <a:endParaRPr lang="zh-CN" altLang="en-US" sz="1400" dirty="0"/>
            </a:p>
          </p:txBody>
        </p:sp>
        <p:sp>
          <p:nvSpPr>
            <p:cNvPr id="26" name="矩形: 圆角 25">
              <a:extLst>
                <a:ext uri="{FF2B5EF4-FFF2-40B4-BE49-F238E27FC236}">
                  <a16:creationId xmlns:a16="http://schemas.microsoft.com/office/drawing/2014/main" id="{EFA573B8-D989-1070-E2AC-0824371E3C22}"/>
                </a:ext>
              </a:extLst>
            </p:cNvPr>
            <p:cNvSpPr/>
            <p:nvPr/>
          </p:nvSpPr>
          <p:spPr>
            <a:xfrm>
              <a:off x="1942410" y="3286312"/>
              <a:ext cx="7623403" cy="531993"/>
            </a:xfrm>
            <a:prstGeom prst="roundRect">
              <a:avLst/>
            </a:prstGeom>
            <a:noFill/>
            <a:ln>
              <a:solidFill>
                <a:srgbClr val="B5010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DE4D6196-0401-6313-FFF7-EE70A651E91C}"/>
              </a:ext>
            </a:extLst>
          </p:cNvPr>
          <p:cNvGrpSpPr/>
          <p:nvPr/>
        </p:nvGrpSpPr>
        <p:grpSpPr>
          <a:xfrm>
            <a:off x="504489" y="4684633"/>
            <a:ext cx="11088017" cy="2042429"/>
            <a:chOff x="432470" y="4765433"/>
            <a:chExt cx="11088017" cy="2042429"/>
          </a:xfrm>
        </p:grpSpPr>
        <p:grpSp>
          <p:nvGrpSpPr>
            <p:cNvPr id="29" name="组合 28">
              <a:extLst>
                <a:ext uri="{FF2B5EF4-FFF2-40B4-BE49-F238E27FC236}">
                  <a16:creationId xmlns:a16="http://schemas.microsoft.com/office/drawing/2014/main" id="{D480B3EE-EB85-488B-B9FB-387071BCB044}"/>
                </a:ext>
              </a:extLst>
            </p:cNvPr>
            <p:cNvGrpSpPr/>
            <p:nvPr/>
          </p:nvGrpSpPr>
          <p:grpSpPr>
            <a:xfrm>
              <a:off x="438471" y="5047820"/>
              <a:ext cx="7043306" cy="1377132"/>
              <a:chOff x="704086" y="4352710"/>
              <a:chExt cx="7043306" cy="1377132"/>
            </a:xfrm>
          </p:grpSpPr>
          <p:pic>
            <p:nvPicPr>
              <p:cNvPr id="27" name="图片 26">
                <a:extLst>
                  <a:ext uri="{FF2B5EF4-FFF2-40B4-BE49-F238E27FC236}">
                    <a16:creationId xmlns:a16="http://schemas.microsoft.com/office/drawing/2014/main" id="{852AFE1A-06D2-522C-56D3-144BD403FF29}"/>
                  </a:ext>
                </a:extLst>
              </p:cNvPr>
              <p:cNvPicPr>
                <a:picLocks noChangeAspect="1"/>
              </p:cNvPicPr>
              <p:nvPr/>
            </p:nvPicPr>
            <p:blipFill>
              <a:blip r:embed="rId8"/>
              <a:srcRect r="66261" b="29293"/>
              <a:stretch>
                <a:fillRect/>
              </a:stretch>
            </p:blipFill>
            <p:spPr>
              <a:xfrm>
                <a:off x="704086" y="4352710"/>
                <a:ext cx="3541343" cy="1377130"/>
              </a:xfrm>
              <a:prstGeom prst="rect">
                <a:avLst/>
              </a:prstGeom>
            </p:spPr>
          </p:pic>
          <p:pic>
            <p:nvPicPr>
              <p:cNvPr id="28" name="图片 27">
                <a:extLst>
                  <a:ext uri="{FF2B5EF4-FFF2-40B4-BE49-F238E27FC236}">
                    <a16:creationId xmlns:a16="http://schemas.microsoft.com/office/drawing/2014/main" id="{DCCC3FCF-3037-291F-2A8F-20686C064941}"/>
                  </a:ext>
                </a:extLst>
              </p:cNvPr>
              <p:cNvPicPr>
                <a:picLocks noChangeAspect="1"/>
              </p:cNvPicPr>
              <p:nvPr/>
            </p:nvPicPr>
            <p:blipFill>
              <a:blip r:embed="rId8"/>
              <a:srcRect l="66379" r="698" b="29293"/>
              <a:stretch>
                <a:fillRect/>
              </a:stretch>
            </p:blipFill>
            <p:spPr>
              <a:xfrm>
                <a:off x="4291673" y="4352710"/>
                <a:ext cx="3455719" cy="1377132"/>
              </a:xfrm>
              <a:prstGeom prst="rect">
                <a:avLst/>
              </a:prstGeom>
            </p:spPr>
          </p:pic>
        </p:grpSp>
        <p:grpSp>
          <p:nvGrpSpPr>
            <p:cNvPr id="32" name="组合 31">
              <a:extLst>
                <a:ext uri="{FF2B5EF4-FFF2-40B4-BE49-F238E27FC236}">
                  <a16:creationId xmlns:a16="http://schemas.microsoft.com/office/drawing/2014/main" id="{8CA44106-E77C-95B4-FCDE-10B0737DCF87}"/>
                </a:ext>
              </a:extLst>
            </p:cNvPr>
            <p:cNvGrpSpPr/>
            <p:nvPr/>
          </p:nvGrpSpPr>
          <p:grpSpPr>
            <a:xfrm>
              <a:off x="7619178" y="4765433"/>
              <a:ext cx="3750766" cy="1943816"/>
              <a:chOff x="7813216" y="4712492"/>
              <a:chExt cx="3750766" cy="1943816"/>
            </a:xfrm>
          </p:grpSpPr>
          <p:pic>
            <p:nvPicPr>
              <p:cNvPr id="30" name="图片 29">
                <a:extLst>
                  <a:ext uri="{FF2B5EF4-FFF2-40B4-BE49-F238E27FC236}">
                    <a16:creationId xmlns:a16="http://schemas.microsoft.com/office/drawing/2014/main" id="{DF9F0341-6241-6229-E9A9-035BDCB4AD4F}"/>
                  </a:ext>
                </a:extLst>
              </p:cNvPr>
              <p:cNvPicPr>
                <a:picLocks noChangeAspect="1"/>
              </p:cNvPicPr>
              <p:nvPr/>
            </p:nvPicPr>
            <p:blipFill>
              <a:blip r:embed="rId9"/>
              <a:srcRect b="44760"/>
              <a:stretch>
                <a:fillRect/>
              </a:stretch>
            </p:blipFill>
            <p:spPr>
              <a:xfrm>
                <a:off x="8014459" y="4930016"/>
                <a:ext cx="3348281" cy="1726292"/>
              </a:xfrm>
              <a:prstGeom prst="rect">
                <a:avLst/>
              </a:prstGeom>
            </p:spPr>
          </p:pic>
          <p:sp>
            <p:nvSpPr>
              <p:cNvPr id="31" name="文本框 30">
                <a:extLst>
                  <a:ext uri="{FF2B5EF4-FFF2-40B4-BE49-F238E27FC236}">
                    <a16:creationId xmlns:a16="http://schemas.microsoft.com/office/drawing/2014/main" id="{1AD05FC2-5B38-51FD-B4E3-B40B02340748}"/>
                  </a:ext>
                </a:extLst>
              </p:cNvPr>
              <p:cNvSpPr txBox="1"/>
              <p:nvPr/>
            </p:nvSpPr>
            <p:spPr>
              <a:xfrm>
                <a:off x="7813216" y="4712492"/>
                <a:ext cx="3750766" cy="292709"/>
              </a:xfrm>
              <a:prstGeom prst="rect">
                <a:avLst/>
              </a:prstGeom>
              <a:noFill/>
            </p:spPr>
            <p:txBody>
              <a:bodyPr wrap="square" rtlCol="0">
                <a:spAutoFit/>
              </a:bodyPr>
              <a:lstStyle/>
              <a:p>
                <a:pPr algn="ctr">
                  <a:lnSpc>
                    <a:spcPct val="120000"/>
                  </a:lnSpc>
                </a:pPr>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NLL:</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平均编码长度</a:t>
                </a:r>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FID:</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特征距离</a:t>
                </a:r>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NFE:</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推理时间</a:t>
                </a:r>
              </a:p>
            </p:txBody>
          </p:sp>
        </p:grpSp>
        <p:sp>
          <p:nvSpPr>
            <p:cNvPr id="33" name="矩形 32">
              <a:extLst>
                <a:ext uri="{FF2B5EF4-FFF2-40B4-BE49-F238E27FC236}">
                  <a16:creationId xmlns:a16="http://schemas.microsoft.com/office/drawing/2014/main" id="{B1590B77-C673-EC0B-46C2-D0F6CE202D3C}"/>
                </a:ext>
              </a:extLst>
            </p:cNvPr>
            <p:cNvSpPr/>
            <p:nvPr/>
          </p:nvSpPr>
          <p:spPr>
            <a:xfrm>
              <a:off x="1582697" y="4794476"/>
              <a:ext cx="1272485" cy="365036"/>
            </a:xfrm>
            <a:prstGeom prst="rect">
              <a:avLst/>
            </a:prstGeom>
          </p:spPr>
          <p:txBody>
            <a:bodyPr wrap="square">
              <a:spAutoFit/>
            </a:bodyPr>
            <a:lstStyle/>
            <a:p>
              <a:pPr algn="ctr">
                <a:lnSpc>
                  <a:spcPct val="150000"/>
                </a:lnSpc>
                <a:spcBef>
                  <a:spcPct val="20000"/>
                </a:spcBef>
                <a:defRPr/>
              </a:pP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扩散模型</a:t>
              </a:r>
              <a:endParaRPr kumimoji="0" lang="zh-CN" altLang="en-US" sz="12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sp>
          <p:nvSpPr>
            <p:cNvPr id="38" name="矩形 37">
              <a:extLst>
                <a:ext uri="{FF2B5EF4-FFF2-40B4-BE49-F238E27FC236}">
                  <a16:creationId xmlns:a16="http://schemas.microsoft.com/office/drawing/2014/main" id="{84DD440E-2801-A12D-E2C3-0C329CDC76F6}"/>
                </a:ext>
              </a:extLst>
            </p:cNvPr>
            <p:cNvSpPr/>
            <p:nvPr/>
          </p:nvSpPr>
          <p:spPr>
            <a:xfrm>
              <a:off x="4510419" y="4782759"/>
              <a:ext cx="2578155" cy="365036"/>
            </a:xfrm>
            <a:prstGeom prst="rect">
              <a:avLst/>
            </a:prstGeom>
          </p:spPr>
          <p:txBody>
            <a:bodyPr wrap="square">
              <a:spAutoFit/>
            </a:bodyPr>
            <a:lstStyle/>
            <a:p>
              <a:pPr algn="ctr">
                <a:lnSpc>
                  <a:spcPct val="150000"/>
                </a:lnSpc>
                <a:spcBef>
                  <a:spcPct val="20000"/>
                </a:spcBef>
                <a:defRPr/>
              </a:pP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流匹配（在最优路径下）</a:t>
              </a:r>
              <a:endParaRPr kumimoji="0" lang="zh-CN" altLang="en-US" sz="12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sp>
          <p:nvSpPr>
            <p:cNvPr id="39" name="矩形: 圆角 38">
              <a:extLst>
                <a:ext uri="{FF2B5EF4-FFF2-40B4-BE49-F238E27FC236}">
                  <a16:creationId xmlns:a16="http://schemas.microsoft.com/office/drawing/2014/main" id="{C24940BA-6ACD-9B6C-BDBE-2DAF41A6EB91}"/>
                </a:ext>
              </a:extLst>
            </p:cNvPr>
            <p:cNvSpPr/>
            <p:nvPr/>
          </p:nvSpPr>
          <p:spPr>
            <a:xfrm>
              <a:off x="7719800" y="6519532"/>
              <a:ext cx="3455719" cy="263256"/>
            </a:xfrm>
            <a:prstGeom prst="roundRect">
              <a:avLst/>
            </a:prstGeom>
            <a:noFill/>
            <a:ln>
              <a:solidFill>
                <a:srgbClr val="E60C1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6716F08A-6984-CCCB-79DE-83F4B9C7ED6F}"/>
                </a:ext>
              </a:extLst>
            </p:cNvPr>
            <p:cNvSpPr/>
            <p:nvPr/>
          </p:nvSpPr>
          <p:spPr>
            <a:xfrm>
              <a:off x="7719800" y="5917708"/>
              <a:ext cx="3455719" cy="156521"/>
            </a:xfrm>
            <a:prstGeom prst="roundRect">
              <a:avLst/>
            </a:prstGeom>
            <a:noFill/>
            <a:ln>
              <a:solidFill>
                <a:srgbClr val="B5010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189D5059-4B55-1A2E-F7FD-F12D6E1DC2E4}"/>
                </a:ext>
              </a:extLst>
            </p:cNvPr>
            <p:cNvSpPr txBox="1"/>
            <p:nvPr/>
          </p:nvSpPr>
          <p:spPr>
            <a:xfrm>
              <a:off x="1668562" y="6424950"/>
              <a:ext cx="4307916" cy="326180"/>
            </a:xfrm>
            <a:prstGeom prst="rect">
              <a:avLst/>
            </a:prstGeom>
            <a:noFill/>
          </p:spPr>
          <p:txBody>
            <a:bodyPr wrap="square" rtlCol="0">
              <a:spAutoFit/>
            </a:bodyPr>
            <a:lstStyle/>
            <a:p>
              <a:pPr algn="ctr">
                <a:lnSpc>
                  <a:spcPct val="120000"/>
                </a:lnSpc>
              </a:pPr>
              <a:r>
                <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由图示和表格所示，流匹配质量更好，采样速度更快</a:t>
              </a:r>
            </a:p>
          </p:txBody>
        </p:sp>
        <p:sp>
          <p:nvSpPr>
            <p:cNvPr id="43" name="矩形: 圆角 42">
              <a:extLst>
                <a:ext uri="{FF2B5EF4-FFF2-40B4-BE49-F238E27FC236}">
                  <a16:creationId xmlns:a16="http://schemas.microsoft.com/office/drawing/2014/main" id="{37CBFEE6-73B4-DB97-4571-D2D484EC9F8A}"/>
                </a:ext>
              </a:extLst>
            </p:cNvPr>
            <p:cNvSpPr/>
            <p:nvPr/>
          </p:nvSpPr>
          <p:spPr>
            <a:xfrm>
              <a:off x="432470" y="4774664"/>
              <a:ext cx="11088017" cy="2033198"/>
            </a:xfrm>
            <a:prstGeom prst="roundRect">
              <a:avLst/>
            </a:prstGeom>
            <a:noFill/>
            <a:ln>
              <a:solidFill>
                <a:srgbClr val="B5010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5078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C61DF-4702-5784-E6ED-3C8E6750BEBF}"/>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1745E2B-3055-B009-D3B1-87E08F2C92CA}"/>
              </a:ext>
            </a:extLst>
          </p:cNvPr>
          <p:cNvSpPr/>
          <p:nvPr/>
        </p:nvSpPr>
        <p:spPr>
          <a:xfrm>
            <a:off x="2894510" y="2782669"/>
            <a:ext cx="7643596" cy="646331"/>
          </a:xfrm>
          <a:prstGeom prst="rect">
            <a:avLst/>
          </a:prstGeom>
        </p:spPr>
        <p:txBody>
          <a:bodyPr wrap="square">
            <a:spAutoFit/>
          </a:bodyPr>
          <a:lstStyle/>
          <a:p>
            <a:pPr lvl="0" algn="ctr" fontAlgn="base">
              <a:spcAft>
                <a:spcPct val="0"/>
              </a:spcAft>
              <a:defRPr/>
            </a:pPr>
            <a:r>
              <a:rPr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一步采样的平均流匹配</a:t>
            </a:r>
          </a:p>
        </p:txBody>
      </p:sp>
      <p:sp>
        <p:nvSpPr>
          <p:cNvPr id="7" name="直角三角形 6">
            <a:extLst>
              <a:ext uri="{FF2B5EF4-FFF2-40B4-BE49-F238E27FC236}">
                <a16:creationId xmlns:a16="http://schemas.microsoft.com/office/drawing/2014/main" id="{1B01CDE6-9B95-FFE5-3497-E83A2EAD3817}"/>
              </a:ext>
            </a:extLst>
          </p:cNvPr>
          <p:cNvSpPr/>
          <p:nvPr/>
        </p:nvSpPr>
        <p:spPr>
          <a:xfrm flipH="1" flipV="1">
            <a:off x="2423042" y="3911782"/>
            <a:ext cx="942936" cy="432309"/>
          </a:xfrm>
          <a:prstGeom prst="rtTriangle">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C3D6A8B3-2C19-A4B0-A2D4-C1F4ECE2E948}"/>
              </a:ext>
            </a:extLst>
          </p:cNvPr>
          <p:cNvSpPr/>
          <p:nvPr/>
        </p:nvSpPr>
        <p:spPr>
          <a:xfrm>
            <a:off x="2894510" y="2792359"/>
            <a:ext cx="2108269" cy="646331"/>
          </a:xfrm>
          <a:prstGeom prst="rect">
            <a:avLst/>
          </a:prstGeom>
        </p:spPr>
        <p:txBody>
          <a:bodyPr wrap="none">
            <a:spAutoFit/>
          </a:bodyPr>
          <a:lstStyle/>
          <a:p>
            <a:r>
              <a:rPr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Part 03   </a:t>
            </a:r>
            <a:endParaRPr lang="zh-CN" altLang="en-US" dirty="0"/>
          </a:p>
        </p:txBody>
      </p:sp>
    </p:spTree>
    <p:extLst>
      <p:ext uri="{BB962C8B-B14F-4D97-AF65-F5344CB8AC3E}">
        <p14:creationId xmlns:p14="http://schemas.microsoft.com/office/powerpoint/2010/main" val="315054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16DF5-F1C9-8E30-89DD-47748BE0864D}"/>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6344BBB2-AC1D-7BA9-C692-349488906C81}"/>
              </a:ext>
            </a:extLst>
          </p:cNvPr>
          <p:cNvSpPr/>
          <p:nvPr/>
        </p:nvSpPr>
        <p:spPr>
          <a:xfrm>
            <a:off x="1015981" y="382369"/>
            <a:ext cx="2492990"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平均流匹配</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47DD1FC-0C30-9F7D-4EBC-186837721CBC}"/>
                  </a:ext>
                </a:extLst>
              </p:cNvPr>
              <p:cNvSpPr txBox="1"/>
              <p:nvPr/>
            </p:nvSpPr>
            <p:spPr>
              <a:xfrm>
                <a:off x="920010" y="3140926"/>
                <a:ext cx="10351969" cy="359522"/>
              </a:xfrm>
              <a:prstGeom prst="rect">
                <a:avLst/>
              </a:prstGeom>
              <a:noFill/>
            </p:spPr>
            <p:txBody>
              <a:bodyPr wrap="square" rtlCol="0">
                <a:spAutoFit/>
              </a:bodyPr>
              <a:lstStyle/>
              <a:p>
                <a:pPr>
                  <a:lnSpc>
                    <a:spcPct val="12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平均速度乘以时间间隔等于粒子从时刻</a:t>
                </a:r>
                <a14:m>
                  <m:oMath xmlns:m="http://schemas.openxmlformats.org/officeDocument/2006/math">
                    <m:r>
                      <a:rPr lang="zh-CN" altLang="en-US" sz="1600" i="1" smtClean="0">
                        <a:latin typeface="Cambria Math" panose="02040503050406030204" pitchFamily="18" charset="0"/>
                      </a:rPr>
                      <m:t>𝑟</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到</a:t>
                </a:r>
                <a14:m>
                  <m:oMath xmlns:m="http://schemas.openxmlformats.org/officeDocument/2006/math">
                    <m:r>
                      <a:rPr lang="en-US" altLang="zh-CN" sz="1600" b="0" i="1" smtClean="0">
                        <a:latin typeface="Cambria Math" panose="02040503050406030204" pitchFamily="18" charset="0"/>
                      </a:rPr>
                      <m:t>𝑡</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的位移，这意味着，只需要知道平均速度，就能直接算出数据点的取值：</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B47DD1FC-0C30-9F7D-4EBC-186837721CBC}"/>
                  </a:ext>
                </a:extLst>
              </p:cNvPr>
              <p:cNvSpPr txBox="1">
                <a:spLocks noRot="1" noChangeAspect="1" noMove="1" noResize="1" noEditPoints="1" noAdjustHandles="1" noChangeArrowheads="1" noChangeShapeType="1" noTextEdit="1"/>
              </p:cNvSpPr>
              <p:nvPr/>
            </p:nvSpPr>
            <p:spPr>
              <a:xfrm>
                <a:off x="920010" y="3140926"/>
                <a:ext cx="10351969" cy="359522"/>
              </a:xfrm>
              <a:prstGeom prst="rect">
                <a:avLst/>
              </a:prstGeom>
              <a:blipFill>
                <a:blip r:embed="rId3"/>
                <a:stretch>
                  <a:fillRect l="-353" t="-1695" r="-2297" b="-18644"/>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F1B05A60-5ED3-E74E-00F4-5E26B0B7D5CA}"/>
              </a:ext>
            </a:extLst>
          </p:cNvPr>
          <p:cNvPicPr>
            <a:picLocks noChangeAspect="1"/>
          </p:cNvPicPr>
          <p:nvPr/>
        </p:nvPicPr>
        <p:blipFill>
          <a:blip r:embed="rId4"/>
          <a:stretch>
            <a:fillRect/>
          </a:stretch>
        </p:blipFill>
        <p:spPr>
          <a:xfrm>
            <a:off x="4912984" y="4684152"/>
            <a:ext cx="2532281" cy="622744"/>
          </a:xfrm>
          <a:prstGeom prst="rect">
            <a:avLst/>
          </a:prstGeom>
        </p:spPr>
      </p:pic>
      <p:pic>
        <p:nvPicPr>
          <p:cNvPr id="22" name="图片 21">
            <a:extLst>
              <a:ext uri="{FF2B5EF4-FFF2-40B4-BE49-F238E27FC236}">
                <a16:creationId xmlns:a16="http://schemas.microsoft.com/office/drawing/2014/main" id="{38551E46-99CF-04A8-9AC5-E9A953A8E37A}"/>
              </a:ext>
            </a:extLst>
          </p:cNvPr>
          <p:cNvPicPr>
            <a:picLocks noChangeAspect="1"/>
          </p:cNvPicPr>
          <p:nvPr/>
        </p:nvPicPr>
        <p:blipFill>
          <a:blip r:embed="rId5"/>
          <a:stretch>
            <a:fillRect/>
          </a:stretch>
        </p:blipFill>
        <p:spPr>
          <a:xfrm>
            <a:off x="4761565" y="5772472"/>
            <a:ext cx="2981855" cy="656085"/>
          </a:xfrm>
          <a:prstGeom prst="rect">
            <a:avLst/>
          </a:prstGeom>
        </p:spPr>
      </p:pic>
      <p:pic>
        <p:nvPicPr>
          <p:cNvPr id="24" name="Picture 2" descr="Refer to caption">
            <a:extLst>
              <a:ext uri="{FF2B5EF4-FFF2-40B4-BE49-F238E27FC236}">
                <a16:creationId xmlns:a16="http://schemas.microsoft.com/office/drawing/2014/main" id="{AEEF40EA-144D-815A-9C49-6CB17B03AF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2499" y="1438679"/>
            <a:ext cx="6533733" cy="132461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509EFAF5-DA88-6F4E-90D7-0B5C5561F9ED}"/>
              </a:ext>
            </a:extLst>
          </p:cNvPr>
          <p:cNvSpPr/>
          <p:nvPr/>
        </p:nvSpPr>
        <p:spPr>
          <a:xfrm>
            <a:off x="5486695" y="2784259"/>
            <a:ext cx="1218603"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平均速度场</a:t>
            </a: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C86A5F7-259A-869E-A713-C55A3C6C09EC}"/>
                  </a:ext>
                </a:extLst>
              </p:cNvPr>
              <p:cNvSpPr txBox="1"/>
              <p:nvPr/>
            </p:nvSpPr>
            <p:spPr>
              <a:xfrm>
                <a:off x="920011" y="4220717"/>
                <a:ext cx="9518485" cy="359522"/>
              </a:xfrm>
              <a:prstGeom prst="rect">
                <a:avLst/>
              </a:prstGeom>
              <a:noFill/>
            </p:spPr>
            <p:txBody>
              <a:bodyPr wrap="square" rtlCol="0">
                <a:spAutoFit/>
              </a:bodyPr>
              <a:lstStyle/>
              <a:p>
                <a:pPr>
                  <a:lnSpc>
                    <a:spcPct val="12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平均速度可以通过瞬时速度</a:t>
                </a:r>
                <a14:m>
                  <m:oMath xmlns:m="http://schemas.openxmlformats.org/officeDocument/2006/math">
                    <m:r>
                      <a:rPr lang="en-US" altLang="zh-CN" sz="1600" b="0" i="1" smtClean="0">
                        <a:latin typeface="Cambria Math" panose="02040503050406030204" pitchFamily="18" charset="0"/>
                        <a:ea typeface="宋体" panose="02010600030101010101" pitchFamily="2" charset="-122"/>
                        <a:cs typeface="Times New Roman" panose="02020603050405020304" pitchFamily="18" charset="0"/>
                      </a:rPr>
                      <m:t>𝑣</m:t>
                    </m:r>
                    <m:r>
                      <a:rPr lang="zh-CN" altLang="en-US" sz="1600" i="1">
                        <a:latin typeface="Cambria Math" panose="02040503050406030204" pitchFamily="18" charset="0"/>
                        <a:ea typeface="宋体" panose="02010600030101010101" pitchFamily="2" charset="-122"/>
                        <a:cs typeface="Times New Roman" panose="02020603050405020304" pitchFamily="18" charset="0"/>
                      </a:rPr>
                      <m:t>和</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时间间隔</a:t>
                </a:r>
                <a14:m>
                  <m:oMath xmlns:m="http://schemas.openxmlformats.org/officeDocument/2006/math">
                    <m:r>
                      <a:rPr lang="en-US" altLang="zh-CN" sz="1600" i="1">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𝑟</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定义为：</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DC86A5F7-259A-869E-A713-C55A3C6C09EC}"/>
                  </a:ext>
                </a:extLst>
              </p:cNvPr>
              <p:cNvSpPr txBox="1">
                <a:spLocks noRot="1" noChangeAspect="1" noMove="1" noResize="1" noEditPoints="1" noAdjustHandles="1" noChangeArrowheads="1" noChangeShapeType="1" noTextEdit="1"/>
              </p:cNvSpPr>
              <p:nvPr/>
            </p:nvSpPr>
            <p:spPr>
              <a:xfrm>
                <a:off x="920011" y="4220717"/>
                <a:ext cx="9518485" cy="359522"/>
              </a:xfrm>
              <a:prstGeom prst="rect">
                <a:avLst/>
              </a:prstGeom>
              <a:blipFill>
                <a:blip r:embed="rId7"/>
                <a:stretch>
                  <a:fillRect l="-384" t="-1695" b="-18644"/>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C0EEBD54-29C2-7727-4029-7EBD76935CD6}"/>
              </a:ext>
            </a:extLst>
          </p:cNvPr>
          <p:cNvSpPr/>
          <p:nvPr/>
        </p:nvSpPr>
        <p:spPr>
          <a:xfrm>
            <a:off x="2799900" y="1618668"/>
            <a:ext cx="598241"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噪点</a:t>
            </a:r>
          </a:p>
        </p:txBody>
      </p:sp>
      <p:sp>
        <p:nvSpPr>
          <p:cNvPr id="30" name="矩形 29">
            <a:extLst>
              <a:ext uri="{FF2B5EF4-FFF2-40B4-BE49-F238E27FC236}">
                <a16:creationId xmlns:a16="http://schemas.microsoft.com/office/drawing/2014/main" id="{86A0AAA1-8677-FFB2-83FE-C7F633A9938E}"/>
              </a:ext>
            </a:extLst>
          </p:cNvPr>
          <p:cNvSpPr/>
          <p:nvPr/>
        </p:nvSpPr>
        <p:spPr>
          <a:xfrm>
            <a:off x="4107955" y="2279304"/>
            <a:ext cx="805029"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数据点</a:t>
            </a:r>
          </a:p>
        </p:txBody>
      </p:sp>
      <p:cxnSp>
        <p:nvCxnSpPr>
          <p:cNvPr id="32" name="直接箭头连接符 31">
            <a:extLst>
              <a:ext uri="{FF2B5EF4-FFF2-40B4-BE49-F238E27FC236}">
                <a16:creationId xmlns:a16="http://schemas.microsoft.com/office/drawing/2014/main" id="{E00B97DD-D768-B0FB-452A-5295A3F56188}"/>
              </a:ext>
            </a:extLst>
          </p:cNvPr>
          <p:cNvCxnSpPr>
            <a:cxnSpLocks/>
          </p:cNvCxnSpPr>
          <p:nvPr/>
        </p:nvCxnSpPr>
        <p:spPr>
          <a:xfrm>
            <a:off x="3267740" y="1957222"/>
            <a:ext cx="1006548" cy="3039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5BA432C-94A1-7E81-9EFD-B2212C7C6C06}"/>
              </a:ext>
            </a:extLst>
          </p:cNvPr>
          <p:cNvSpPr/>
          <p:nvPr/>
        </p:nvSpPr>
        <p:spPr>
          <a:xfrm>
            <a:off x="3414764" y="2060713"/>
            <a:ext cx="598241"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位移</a:t>
            </a:r>
          </a:p>
        </p:txBody>
      </p:sp>
      <p:graphicFrame>
        <p:nvGraphicFramePr>
          <p:cNvPr id="39" name="对象 38">
            <a:extLst>
              <a:ext uri="{FF2B5EF4-FFF2-40B4-BE49-F238E27FC236}">
                <a16:creationId xmlns:a16="http://schemas.microsoft.com/office/drawing/2014/main" id="{DD825F54-1176-F8B0-18B2-2C7933519066}"/>
              </a:ext>
            </a:extLst>
          </p:cNvPr>
          <p:cNvGraphicFramePr>
            <a:graphicFrameLocks noChangeAspect="1"/>
          </p:cNvGraphicFramePr>
          <p:nvPr>
            <p:extLst>
              <p:ext uri="{D42A27DB-BD31-4B8C-83A1-F6EECF244321}">
                <p14:modId xmlns:p14="http://schemas.microsoft.com/office/powerpoint/2010/main" val="803754236"/>
              </p:ext>
            </p:extLst>
          </p:nvPr>
        </p:nvGraphicFramePr>
        <p:xfrm>
          <a:off x="4942294" y="3679610"/>
          <a:ext cx="2307399" cy="361945"/>
        </p:xfrm>
        <a:graphic>
          <a:graphicData uri="http://schemas.openxmlformats.org/presentationml/2006/ole">
            <mc:AlternateContent xmlns:mc="http://schemas.openxmlformats.org/markup-compatibility/2006">
              <mc:Choice xmlns:v="urn:schemas-microsoft-com:vml" Requires="v">
                <p:oleObj name="Equation" r:id="rId8" imgW="1457095" imgH="228576" progId="Equation.DSMT4">
                  <p:embed/>
                </p:oleObj>
              </mc:Choice>
              <mc:Fallback>
                <p:oleObj name="Equation" r:id="rId8" imgW="1457095" imgH="228576" progId="Equation.DSMT4">
                  <p:embed/>
                  <p:pic>
                    <p:nvPicPr>
                      <p:cNvPr id="39" name="对象 38">
                        <a:extLst>
                          <a:ext uri="{FF2B5EF4-FFF2-40B4-BE49-F238E27FC236}">
                            <a16:creationId xmlns:a16="http://schemas.microsoft.com/office/drawing/2014/main" id="{77278A47-9C7E-78F0-BD08-C8665A525843}"/>
                          </a:ext>
                        </a:extLst>
                      </p:cNvPr>
                      <p:cNvPicPr/>
                      <p:nvPr/>
                    </p:nvPicPr>
                    <p:blipFill>
                      <a:blip r:embed="rId9"/>
                      <a:stretch>
                        <a:fillRect/>
                      </a:stretch>
                    </p:blipFill>
                    <p:spPr>
                      <a:xfrm>
                        <a:off x="4942294" y="3679610"/>
                        <a:ext cx="2307399" cy="361945"/>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A2C0F665-2146-6A2C-9AFA-52D6896A05A1}"/>
              </a:ext>
            </a:extLst>
          </p:cNvPr>
          <p:cNvSpPr txBox="1"/>
          <p:nvPr/>
        </p:nvSpPr>
        <p:spPr>
          <a:xfrm>
            <a:off x="920010" y="5300508"/>
            <a:ext cx="9518485" cy="359522"/>
          </a:xfrm>
          <a:prstGeom prst="rect">
            <a:avLst/>
          </a:prstGeom>
          <a:noFill/>
        </p:spPr>
        <p:txBody>
          <a:bodyPr wrap="square" rtlCol="0">
            <a:spAutoFit/>
          </a:bodyPr>
          <a:lstStyle/>
          <a:p>
            <a:pPr>
              <a:lnSpc>
                <a:spcPct val="12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对上式微分，然后移项得到：</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D1CCFE02-7C3D-5EB8-B2CB-8F2A20360C12}"/>
              </a:ext>
            </a:extLst>
          </p:cNvPr>
          <p:cNvSpPr/>
          <p:nvPr/>
        </p:nvSpPr>
        <p:spPr>
          <a:xfrm>
            <a:off x="7600208" y="3675922"/>
            <a:ext cx="1011815"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一步采样</a:t>
            </a:r>
          </a:p>
        </p:txBody>
      </p:sp>
      <p:cxnSp>
        <p:nvCxnSpPr>
          <p:cNvPr id="6" name="直接箭头连接符 5">
            <a:extLst>
              <a:ext uri="{FF2B5EF4-FFF2-40B4-BE49-F238E27FC236}">
                <a16:creationId xmlns:a16="http://schemas.microsoft.com/office/drawing/2014/main" id="{F4717839-1E33-0422-95ED-726AC08B0944}"/>
              </a:ext>
            </a:extLst>
          </p:cNvPr>
          <p:cNvCxnSpPr/>
          <p:nvPr/>
        </p:nvCxnSpPr>
        <p:spPr>
          <a:xfrm>
            <a:off x="7249693" y="3875285"/>
            <a:ext cx="350515" cy="0"/>
          </a:xfrm>
          <a:prstGeom prst="straightConnector1">
            <a:avLst/>
          </a:prstGeom>
          <a:ln>
            <a:solidFill>
              <a:srgbClr val="E60C1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8081-9410-48FB-9D61-CC6587BEF178}"/>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1230F98-8B3D-BFE0-AF23-AEF8C6AF56E8}"/>
              </a:ext>
            </a:extLst>
          </p:cNvPr>
          <p:cNvSpPr/>
          <p:nvPr/>
        </p:nvSpPr>
        <p:spPr>
          <a:xfrm>
            <a:off x="1015981" y="382369"/>
            <a:ext cx="2492990"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平均流匹配</a:t>
            </a: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0153693-5AE1-25D4-BBEC-5E953B4E75AA}"/>
                  </a:ext>
                </a:extLst>
              </p:cNvPr>
              <p:cNvSpPr txBox="1"/>
              <p:nvPr/>
            </p:nvSpPr>
            <p:spPr>
              <a:xfrm>
                <a:off x="1134187" y="1549932"/>
                <a:ext cx="10254249" cy="359522"/>
              </a:xfrm>
              <a:prstGeom prst="rect">
                <a:avLst/>
              </a:prstGeom>
              <a:noFill/>
            </p:spPr>
            <p:txBody>
              <a:bodyPr wrap="square" rtlCol="0">
                <a:spAutoFit/>
              </a:bodyPr>
              <a:lstStyle/>
              <a:p>
                <a:pPr>
                  <a:lnSpc>
                    <a:spcPct val="12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由上式，理论平均速度为，其中</a:t>
                </a:r>
                <a14:m>
                  <m:oMath xmlns:m="http://schemas.openxmlformats.org/officeDocument/2006/math">
                    <m:sSub>
                      <m:sSubPr>
                        <m:ctrlPr>
                          <a:rPr lang="zh-CN" altLang="en-US" sz="1600" i="1" smtClean="0">
                            <a:latin typeface="Cambria Math" panose="02040503050406030204" pitchFamily="18" charset="0"/>
                          </a:rPr>
                        </m:ctrlPr>
                      </m:sSubPr>
                      <m:e>
                        <m:r>
                          <a:rPr lang="zh-CN" altLang="en-US" sz="1600" i="1" smtClean="0">
                            <a:latin typeface="Cambria Math" panose="02040503050406030204" pitchFamily="18" charset="0"/>
                          </a:rPr>
                          <m:t>𝑢</m:t>
                        </m:r>
                      </m:e>
                      <m:sub>
                        <m:r>
                          <a:rPr lang="zh-CN" altLang="en-US" sz="1600" i="1" smtClean="0">
                            <a:latin typeface="Cambria Math" panose="02040503050406030204" pitchFamily="18" charset="0"/>
                          </a:rPr>
                          <m:t>𝜃</m:t>
                        </m:r>
                      </m:sub>
                    </m:sSub>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通过模型前向传播得到，这说明该目标是动态的，需在反向传播时设为常数：</a:t>
                </a:r>
              </a:p>
            </p:txBody>
          </p:sp>
        </mc:Choice>
        <mc:Fallback xmlns="">
          <p:sp>
            <p:nvSpPr>
              <p:cNvPr id="55" name="文本框 54">
                <a:extLst>
                  <a:ext uri="{FF2B5EF4-FFF2-40B4-BE49-F238E27FC236}">
                    <a16:creationId xmlns:a16="http://schemas.microsoft.com/office/drawing/2014/main" id="{D0153693-5AE1-25D4-BBEC-5E953B4E75AA}"/>
                  </a:ext>
                </a:extLst>
              </p:cNvPr>
              <p:cNvSpPr txBox="1">
                <a:spLocks noRot="1" noChangeAspect="1" noMove="1" noResize="1" noEditPoints="1" noAdjustHandles="1" noChangeArrowheads="1" noChangeShapeType="1" noTextEdit="1"/>
              </p:cNvSpPr>
              <p:nvPr/>
            </p:nvSpPr>
            <p:spPr>
              <a:xfrm>
                <a:off x="1134187" y="1549932"/>
                <a:ext cx="10254249" cy="359522"/>
              </a:xfrm>
              <a:prstGeom prst="rect">
                <a:avLst/>
              </a:prstGeom>
              <a:blipFill>
                <a:blip r:embed="rId3"/>
                <a:stretch>
                  <a:fillRect l="-297" t="-1695" b="-18644"/>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60BF647C-EB4A-790D-C94E-885FFF6450D5}"/>
              </a:ext>
            </a:extLst>
          </p:cNvPr>
          <p:cNvSpPr txBox="1"/>
          <p:nvPr/>
        </p:nvSpPr>
        <p:spPr>
          <a:xfrm>
            <a:off x="1134187" y="2849685"/>
            <a:ext cx="9518485" cy="362022"/>
          </a:xfrm>
          <a:prstGeom prst="rect">
            <a:avLst/>
          </a:prstGeom>
          <a:noFill/>
        </p:spPr>
        <p:txBody>
          <a:bodyPr wrap="square" rtlCol="0">
            <a:spAutoFit/>
          </a:bodyPr>
          <a:lstStyle/>
          <a:p>
            <a:pPr>
              <a:lnSpc>
                <a:spcPct val="12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于是，损失函数定义为：</a:t>
            </a:r>
          </a:p>
        </p:txBody>
      </p:sp>
      <p:grpSp>
        <p:nvGrpSpPr>
          <p:cNvPr id="63" name="组合 62">
            <a:extLst>
              <a:ext uri="{FF2B5EF4-FFF2-40B4-BE49-F238E27FC236}">
                <a16:creationId xmlns:a16="http://schemas.microsoft.com/office/drawing/2014/main" id="{6048FF89-00AC-7E76-0F62-09A5A195F911}"/>
              </a:ext>
            </a:extLst>
          </p:cNvPr>
          <p:cNvGrpSpPr/>
          <p:nvPr/>
        </p:nvGrpSpPr>
        <p:grpSpPr>
          <a:xfrm>
            <a:off x="4736843" y="3311881"/>
            <a:ext cx="3048936" cy="840057"/>
            <a:chOff x="4736172" y="3080751"/>
            <a:chExt cx="3209234" cy="947364"/>
          </a:xfrm>
        </p:grpSpPr>
        <p:pic>
          <p:nvPicPr>
            <p:cNvPr id="64" name="图片 63">
              <a:extLst>
                <a:ext uri="{FF2B5EF4-FFF2-40B4-BE49-F238E27FC236}">
                  <a16:creationId xmlns:a16="http://schemas.microsoft.com/office/drawing/2014/main" id="{C063668E-87D3-983A-A3E2-E82842CFD4EF}"/>
                </a:ext>
              </a:extLst>
            </p:cNvPr>
            <p:cNvPicPr>
              <a:picLocks noChangeAspect="1"/>
            </p:cNvPicPr>
            <p:nvPr/>
          </p:nvPicPr>
          <p:blipFill>
            <a:blip r:embed="rId4"/>
            <a:stretch>
              <a:fillRect/>
            </a:stretch>
          </p:blipFill>
          <p:spPr>
            <a:xfrm>
              <a:off x="4736172" y="3080751"/>
              <a:ext cx="2719655" cy="696497"/>
            </a:xfrm>
            <a:prstGeom prst="rect">
              <a:avLst/>
            </a:prstGeom>
          </p:spPr>
        </p:pic>
        <p:cxnSp>
          <p:nvCxnSpPr>
            <p:cNvPr id="66" name="直接连接符 65">
              <a:extLst>
                <a:ext uri="{FF2B5EF4-FFF2-40B4-BE49-F238E27FC236}">
                  <a16:creationId xmlns:a16="http://schemas.microsoft.com/office/drawing/2014/main" id="{5268F1A3-B655-2125-DDD0-6DD7F209BECB}"/>
                </a:ext>
              </a:extLst>
            </p:cNvPr>
            <p:cNvCxnSpPr>
              <a:cxnSpLocks/>
            </p:cNvCxnSpPr>
            <p:nvPr/>
          </p:nvCxnSpPr>
          <p:spPr>
            <a:xfrm>
              <a:off x="6606283" y="3646949"/>
              <a:ext cx="7294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69597A43-CF48-F302-9F58-8B43E7D302CF}"/>
                </a:ext>
              </a:extLst>
            </p:cNvPr>
            <p:cNvSpPr txBox="1"/>
            <p:nvPr/>
          </p:nvSpPr>
          <p:spPr>
            <a:xfrm>
              <a:off x="6357001" y="3660269"/>
              <a:ext cx="1588405" cy="367846"/>
            </a:xfrm>
            <a:prstGeom prst="rect">
              <a:avLst/>
            </a:prstGeom>
            <a:noFill/>
          </p:spPr>
          <p:txBody>
            <a:bodyPr wrap="square" rtlCol="0">
              <a:spAutoFit/>
            </a:bodyPr>
            <a:lstStyle/>
            <a:p>
              <a:pPr algn="ctr">
                <a:lnSpc>
                  <a:spcPct val="120000"/>
                </a:lnSpc>
              </a:pPr>
              <a:r>
                <a:rPr lang="en-US" altLang="zh-CN" sz="1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sg(·)</a:t>
              </a:r>
              <a:r>
                <a:rPr lang="zh-CN" altLang="en-US" sz="1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为梯度截断</a:t>
              </a:r>
              <a:endParaRPr lang="zh-CN" altLang="en-US" sz="14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grpSp>
      <p:graphicFrame>
        <p:nvGraphicFramePr>
          <p:cNvPr id="69" name="对象 68">
            <a:extLst>
              <a:ext uri="{FF2B5EF4-FFF2-40B4-BE49-F238E27FC236}">
                <a16:creationId xmlns:a16="http://schemas.microsoft.com/office/drawing/2014/main" id="{8949FEB8-A4C1-C448-A0A8-6560CB29A829}"/>
              </a:ext>
            </a:extLst>
          </p:cNvPr>
          <p:cNvGraphicFramePr>
            <a:graphicFrameLocks noChangeAspect="1"/>
          </p:cNvGraphicFramePr>
          <p:nvPr>
            <p:extLst>
              <p:ext uri="{D42A27DB-BD31-4B8C-83A1-F6EECF244321}">
                <p14:modId xmlns:p14="http://schemas.microsoft.com/office/powerpoint/2010/main" val="2366201647"/>
              </p:ext>
            </p:extLst>
          </p:nvPr>
        </p:nvGraphicFramePr>
        <p:xfrm>
          <a:off x="4515951" y="2152010"/>
          <a:ext cx="2984123" cy="543774"/>
        </p:xfrm>
        <a:graphic>
          <a:graphicData uri="http://schemas.openxmlformats.org/presentationml/2006/ole">
            <mc:AlternateContent xmlns:mc="http://schemas.openxmlformats.org/markup-compatibility/2006">
              <mc:Choice xmlns:v="urn:schemas-microsoft-com:vml" Requires="v">
                <p:oleObj name="Equation" r:id="rId5" imgW="2142808" imgH="390558" progId="Equation.DSMT4">
                  <p:embed/>
                </p:oleObj>
              </mc:Choice>
              <mc:Fallback>
                <p:oleObj name="Equation" r:id="rId5" imgW="2142808" imgH="390558" progId="Equation.DSMT4">
                  <p:embed/>
                  <p:pic>
                    <p:nvPicPr>
                      <p:cNvPr id="0" name=""/>
                      <p:cNvPicPr/>
                      <p:nvPr/>
                    </p:nvPicPr>
                    <p:blipFill>
                      <a:blip r:embed="rId6"/>
                      <a:stretch>
                        <a:fillRect/>
                      </a:stretch>
                    </p:blipFill>
                    <p:spPr>
                      <a:xfrm>
                        <a:off x="4515951" y="2152010"/>
                        <a:ext cx="2984123" cy="543774"/>
                      </a:xfrm>
                      <a:prstGeom prst="rect">
                        <a:avLst/>
                      </a:prstGeom>
                    </p:spPr>
                  </p:pic>
                </p:oleObj>
              </mc:Fallback>
            </mc:AlternateContent>
          </a:graphicData>
        </a:graphic>
      </p:graphicFrame>
    </p:spTree>
    <p:extLst>
      <p:ext uri="{BB962C8B-B14F-4D97-AF65-F5344CB8AC3E}">
        <p14:creationId xmlns:p14="http://schemas.microsoft.com/office/powerpoint/2010/main" val="26727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ED453-F7B8-7159-40F4-CA20C4C7333F}"/>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701293B-A921-7772-AF4A-EB62CB3DDD1C}"/>
              </a:ext>
            </a:extLst>
          </p:cNvPr>
          <p:cNvSpPr/>
          <p:nvPr/>
        </p:nvSpPr>
        <p:spPr>
          <a:xfrm>
            <a:off x="1015981" y="382369"/>
            <a:ext cx="6223178"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平均流匹配</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原文中性能展示</a:t>
            </a:r>
          </a:p>
        </p:txBody>
      </p:sp>
      <p:sp>
        <p:nvSpPr>
          <p:cNvPr id="82" name="文本框 81">
            <a:extLst>
              <a:ext uri="{FF2B5EF4-FFF2-40B4-BE49-F238E27FC236}">
                <a16:creationId xmlns:a16="http://schemas.microsoft.com/office/drawing/2014/main" id="{5DDD0A99-EE05-8B60-A23E-CD36CBBF653B}"/>
              </a:ext>
            </a:extLst>
          </p:cNvPr>
          <p:cNvSpPr txBox="1"/>
          <p:nvPr/>
        </p:nvSpPr>
        <p:spPr>
          <a:xfrm>
            <a:off x="4722363" y="1607865"/>
            <a:ext cx="2798737" cy="359522"/>
          </a:xfrm>
          <a:prstGeom prst="rect">
            <a:avLst/>
          </a:prstGeom>
          <a:noFill/>
        </p:spPr>
        <p:txBody>
          <a:bodyPr wrap="square" rtlCol="0">
            <a:spAutoFit/>
          </a:bodyPr>
          <a:lstStyle/>
          <a:p>
            <a:pPr algn="ctr">
              <a:lnSpc>
                <a:spcPct val="120000"/>
              </a:lnSpc>
            </a:pP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与其它一步生成模型的对比</a:t>
            </a:r>
            <a:endParaRPr lang="zh-CN" altLang="en-US" sz="16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33390D18-2780-89B5-504B-61AAA2095F14}"/>
              </a:ext>
            </a:extLst>
          </p:cNvPr>
          <p:cNvGrpSpPr/>
          <p:nvPr/>
        </p:nvGrpSpPr>
        <p:grpSpPr>
          <a:xfrm>
            <a:off x="4927384" y="2030704"/>
            <a:ext cx="3703358" cy="3761720"/>
            <a:chOff x="7949655" y="2761036"/>
            <a:chExt cx="3703358" cy="3761720"/>
          </a:xfrm>
        </p:grpSpPr>
        <p:pic>
          <p:nvPicPr>
            <p:cNvPr id="88" name="图片 87">
              <a:extLst>
                <a:ext uri="{FF2B5EF4-FFF2-40B4-BE49-F238E27FC236}">
                  <a16:creationId xmlns:a16="http://schemas.microsoft.com/office/drawing/2014/main" id="{6BBF7FA0-4EF5-42EA-4CC3-F209E0F139A1}"/>
                </a:ext>
              </a:extLst>
            </p:cNvPr>
            <p:cNvPicPr>
              <a:picLocks noChangeAspect="1"/>
            </p:cNvPicPr>
            <p:nvPr/>
          </p:nvPicPr>
          <p:blipFill>
            <a:blip r:embed="rId3"/>
            <a:srcRect b="78211"/>
            <a:stretch>
              <a:fillRect/>
            </a:stretch>
          </p:blipFill>
          <p:spPr>
            <a:xfrm>
              <a:off x="7949655" y="5579928"/>
              <a:ext cx="2388697" cy="942828"/>
            </a:xfrm>
            <a:prstGeom prst="rect">
              <a:avLst/>
            </a:prstGeom>
          </p:spPr>
        </p:pic>
        <p:grpSp>
          <p:nvGrpSpPr>
            <p:cNvPr id="89" name="组合 88">
              <a:extLst>
                <a:ext uri="{FF2B5EF4-FFF2-40B4-BE49-F238E27FC236}">
                  <a16:creationId xmlns:a16="http://schemas.microsoft.com/office/drawing/2014/main" id="{A72FD210-DF4F-22C8-3622-54910E747440}"/>
                </a:ext>
              </a:extLst>
            </p:cNvPr>
            <p:cNvGrpSpPr/>
            <p:nvPr/>
          </p:nvGrpSpPr>
          <p:grpSpPr>
            <a:xfrm>
              <a:off x="7962005" y="2761036"/>
              <a:ext cx="3691008" cy="2856480"/>
              <a:chOff x="8196191" y="3863386"/>
              <a:chExt cx="3691008" cy="2856480"/>
            </a:xfrm>
          </p:grpSpPr>
          <p:pic>
            <p:nvPicPr>
              <p:cNvPr id="81" name="图片 80">
                <a:extLst>
                  <a:ext uri="{FF2B5EF4-FFF2-40B4-BE49-F238E27FC236}">
                    <a16:creationId xmlns:a16="http://schemas.microsoft.com/office/drawing/2014/main" id="{87414160-E6F6-1391-1787-C49A2D0464B1}"/>
                  </a:ext>
                </a:extLst>
              </p:cNvPr>
              <p:cNvPicPr>
                <a:picLocks noChangeAspect="1"/>
              </p:cNvPicPr>
              <p:nvPr/>
            </p:nvPicPr>
            <p:blipFill>
              <a:blip r:embed="rId4"/>
              <a:stretch>
                <a:fillRect/>
              </a:stretch>
            </p:blipFill>
            <p:spPr>
              <a:xfrm>
                <a:off x="8196191" y="3863386"/>
                <a:ext cx="2376348" cy="2856480"/>
              </a:xfrm>
              <a:prstGeom prst="rect">
                <a:avLst/>
              </a:prstGeom>
            </p:spPr>
          </p:pic>
          <p:sp>
            <p:nvSpPr>
              <p:cNvPr id="83" name="文本框 82">
                <a:extLst>
                  <a:ext uri="{FF2B5EF4-FFF2-40B4-BE49-F238E27FC236}">
                    <a16:creationId xmlns:a16="http://schemas.microsoft.com/office/drawing/2014/main" id="{AFEAC1A5-ED4A-5011-0BBB-E285F0E40E3E}"/>
                  </a:ext>
                </a:extLst>
              </p:cNvPr>
              <p:cNvSpPr txBox="1"/>
              <p:nvPr/>
            </p:nvSpPr>
            <p:spPr>
              <a:xfrm>
                <a:off x="10657939" y="5329046"/>
                <a:ext cx="897218" cy="326180"/>
              </a:xfrm>
              <a:prstGeom prst="rect">
                <a:avLst/>
              </a:prstGeom>
              <a:noFill/>
            </p:spPr>
            <p:txBody>
              <a:bodyPr wrap="square" rtlCol="0">
                <a:spAutoFit/>
              </a:bodyPr>
              <a:lstStyle/>
              <a:p>
                <a:pPr algn="ctr">
                  <a:lnSpc>
                    <a:spcPct val="120000"/>
                  </a:lnSpc>
                </a:pPr>
                <a:r>
                  <a:rPr lang="zh-CN" altLang="en-US" sz="1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基本一致</a:t>
                </a:r>
                <a:endParaRPr lang="zh-CN" altLang="en-US" sz="14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4" name="文本框 83">
                <a:extLst>
                  <a:ext uri="{FF2B5EF4-FFF2-40B4-BE49-F238E27FC236}">
                    <a16:creationId xmlns:a16="http://schemas.microsoft.com/office/drawing/2014/main" id="{8D9C9836-99B0-ED82-9D8F-06E96272C786}"/>
                  </a:ext>
                </a:extLst>
              </p:cNvPr>
              <p:cNvSpPr txBox="1"/>
              <p:nvPr/>
            </p:nvSpPr>
            <p:spPr>
              <a:xfrm>
                <a:off x="10459558" y="6365716"/>
                <a:ext cx="1427641" cy="316562"/>
              </a:xfrm>
              <a:prstGeom prst="rect">
                <a:avLst/>
              </a:prstGeom>
              <a:noFill/>
            </p:spPr>
            <p:txBody>
              <a:bodyPr wrap="square" rtlCol="0">
                <a:spAutoFit/>
              </a:bodyPr>
              <a:lstStyle/>
              <a:p>
                <a:pPr algn="ctr">
                  <a:lnSpc>
                    <a:spcPct val="120000"/>
                  </a:lnSpc>
                </a:pPr>
                <a:r>
                  <a:rPr lang="zh-CN" altLang="en-US" sz="1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实际会高不少</a:t>
                </a:r>
                <a:endParaRPr lang="zh-CN" altLang="en-US" sz="14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4A9D40A7-8F7A-9A93-CA3E-FBAE59BF1C4B}"/>
                  </a:ext>
                </a:extLst>
              </p:cNvPr>
              <p:cNvSpPr/>
              <p:nvPr/>
            </p:nvSpPr>
            <p:spPr>
              <a:xfrm>
                <a:off x="8196191" y="5329046"/>
                <a:ext cx="3358966" cy="316562"/>
              </a:xfrm>
              <a:prstGeom prst="rect">
                <a:avLst/>
              </a:prstGeom>
              <a:noFill/>
              <a:ln>
                <a:solidFill>
                  <a:srgbClr val="E60C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18A5A68D-FDC8-FB0A-EB94-AE03CB7F52B9}"/>
                  </a:ext>
                </a:extLst>
              </p:cNvPr>
              <p:cNvSpPr/>
              <p:nvPr/>
            </p:nvSpPr>
            <p:spPr>
              <a:xfrm>
                <a:off x="8196191" y="6384510"/>
                <a:ext cx="3572256" cy="316562"/>
              </a:xfrm>
              <a:prstGeom prst="rect">
                <a:avLst/>
              </a:prstGeom>
              <a:noFill/>
              <a:ln>
                <a:solidFill>
                  <a:srgbClr val="E60C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a:extLst>
              <a:ext uri="{FF2B5EF4-FFF2-40B4-BE49-F238E27FC236}">
                <a16:creationId xmlns:a16="http://schemas.microsoft.com/office/drawing/2014/main" id="{BF72ECBC-1018-39AE-F319-AC1DDE85EC13}"/>
              </a:ext>
            </a:extLst>
          </p:cNvPr>
          <p:cNvGrpSpPr/>
          <p:nvPr/>
        </p:nvGrpSpPr>
        <p:grpSpPr>
          <a:xfrm>
            <a:off x="1121559" y="1637087"/>
            <a:ext cx="3120030" cy="3683923"/>
            <a:chOff x="961777" y="1987875"/>
            <a:chExt cx="3120030" cy="3683923"/>
          </a:xfrm>
        </p:grpSpPr>
        <p:grpSp>
          <p:nvGrpSpPr>
            <p:cNvPr id="76" name="组合 75">
              <a:extLst>
                <a:ext uri="{FF2B5EF4-FFF2-40B4-BE49-F238E27FC236}">
                  <a16:creationId xmlns:a16="http://schemas.microsoft.com/office/drawing/2014/main" id="{22CD9E3F-C652-BEDE-9FA2-FE8630655090}"/>
                </a:ext>
              </a:extLst>
            </p:cNvPr>
            <p:cNvGrpSpPr/>
            <p:nvPr/>
          </p:nvGrpSpPr>
          <p:grpSpPr>
            <a:xfrm>
              <a:off x="961777" y="2410714"/>
              <a:ext cx="3120030" cy="3261084"/>
              <a:chOff x="1387215" y="3901822"/>
              <a:chExt cx="3784390" cy="3784388"/>
            </a:xfrm>
          </p:grpSpPr>
          <p:pic>
            <p:nvPicPr>
              <p:cNvPr id="77" name="Picture 2" descr="Refer to caption">
                <a:extLst>
                  <a:ext uri="{FF2B5EF4-FFF2-40B4-BE49-F238E27FC236}">
                    <a16:creationId xmlns:a16="http://schemas.microsoft.com/office/drawing/2014/main" id="{C1CB38DD-2737-B604-B61D-49C06CC81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215" y="3901822"/>
                <a:ext cx="1892195" cy="1892195"/>
              </a:xfrm>
              <a:prstGeom prst="rect">
                <a:avLst/>
              </a:prstGeom>
              <a:noFill/>
              <a:extLst>
                <a:ext uri="{909E8E84-426E-40DD-AFC4-6F175D3DCCD1}">
                  <a14:hiddenFill xmlns:a14="http://schemas.microsoft.com/office/drawing/2010/main">
                    <a:solidFill>
                      <a:srgbClr val="FFFFFF"/>
                    </a:solidFill>
                  </a14:hiddenFill>
                </a:ext>
              </a:extLst>
            </p:spPr>
          </p:pic>
          <p:pic>
            <p:nvPicPr>
              <p:cNvPr id="78" name="图片 77">
                <a:extLst>
                  <a:ext uri="{FF2B5EF4-FFF2-40B4-BE49-F238E27FC236}">
                    <a16:creationId xmlns:a16="http://schemas.microsoft.com/office/drawing/2014/main" id="{416F1CA0-C3BF-F596-153A-C6EC8B50E131}"/>
                  </a:ext>
                </a:extLst>
              </p:cNvPr>
              <p:cNvPicPr>
                <a:picLocks noChangeAspect="1"/>
              </p:cNvPicPr>
              <p:nvPr/>
            </p:nvPicPr>
            <p:blipFill>
              <a:blip r:embed="rId6"/>
              <a:stretch>
                <a:fillRect/>
              </a:stretch>
            </p:blipFill>
            <p:spPr>
              <a:xfrm>
                <a:off x="3279410" y="3901822"/>
                <a:ext cx="1892195" cy="1892195"/>
              </a:xfrm>
              <a:prstGeom prst="rect">
                <a:avLst/>
              </a:prstGeom>
            </p:spPr>
          </p:pic>
          <p:pic>
            <p:nvPicPr>
              <p:cNvPr id="79" name="图片 78">
                <a:extLst>
                  <a:ext uri="{FF2B5EF4-FFF2-40B4-BE49-F238E27FC236}">
                    <a16:creationId xmlns:a16="http://schemas.microsoft.com/office/drawing/2014/main" id="{B4A5FD39-5F20-3035-D2F0-12704D43ABF9}"/>
                  </a:ext>
                </a:extLst>
              </p:cNvPr>
              <p:cNvPicPr>
                <a:picLocks noChangeAspect="1"/>
              </p:cNvPicPr>
              <p:nvPr/>
            </p:nvPicPr>
            <p:blipFill>
              <a:blip r:embed="rId7"/>
              <a:stretch>
                <a:fillRect/>
              </a:stretch>
            </p:blipFill>
            <p:spPr>
              <a:xfrm>
                <a:off x="1402195" y="5794015"/>
                <a:ext cx="1877215" cy="1892195"/>
              </a:xfrm>
              <a:prstGeom prst="rect">
                <a:avLst/>
              </a:prstGeom>
            </p:spPr>
          </p:pic>
          <p:pic>
            <p:nvPicPr>
              <p:cNvPr id="80" name="图片 79">
                <a:extLst>
                  <a:ext uri="{FF2B5EF4-FFF2-40B4-BE49-F238E27FC236}">
                    <a16:creationId xmlns:a16="http://schemas.microsoft.com/office/drawing/2014/main" id="{EF07092A-5459-CE53-AC25-1A5AA4586EFE}"/>
                  </a:ext>
                </a:extLst>
              </p:cNvPr>
              <p:cNvPicPr>
                <a:picLocks noChangeAspect="1"/>
              </p:cNvPicPr>
              <p:nvPr/>
            </p:nvPicPr>
            <p:blipFill>
              <a:blip r:embed="rId8"/>
              <a:stretch>
                <a:fillRect/>
              </a:stretch>
            </p:blipFill>
            <p:spPr>
              <a:xfrm>
                <a:off x="3279410" y="5794015"/>
                <a:ext cx="1892195" cy="1892195"/>
              </a:xfrm>
              <a:prstGeom prst="rect">
                <a:avLst/>
              </a:prstGeom>
            </p:spPr>
          </p:pic>
        </p:grpSp>
        <p:sp>
          <p:nvSpPr>
            <p:cNvPr id="5" name="文本框 4">
              <a:extLst>
                <a:ext uri="{FF2B5EF4-FFF2-40B4-BE49-F238E27FC236}">
                  <a16:creationId xmlns:a16="http://schemas.microsoft.com/office/drawing/2014/main" id="{6ADE77F8-3A17-AA9A-A8B6-607AEE5F543F}"/>
                </a:ext>
              </a:extLst>
            </p:cNvPr>
            <p:cNvSpPr txBox="1"/>
            <p:nvPr/>
          </p:nvSpPr>
          <p:spPr>
            <a:xfrm>
              <a:off x="1325884" y="1987875"/>
              <a:ext cx="2575695" cy="338554"/>
            </a:xfrm>
            <a:prstGeom prst="rect">
              <a:avLst/>
            </a:prstGeom>
            <a:noFill/>
          </p:spPr>
          <p:txBody>
            <a:bodyPr wrap="square">
              <a:spAutoFit/>
            </a:bodyPr>
            <a:lstStyle/>
            <a:p>
              <a:pPr algn="ct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原文中的效果图展示</a:t>
              </a:r>
              <a:endParaRPr lang="zh-CN" altLang="en-US" sz="1600" dirty="0"/>
            </a:p>
          </p:txBody>
        </p:sp>
      </p:grpSp>
      <p:sp>
        <p:nvSpPr>
          <p:cNvPr id="6" name="文本框 5">
            <a:extLst>
              <a:ext uri="{FF2B5EF4-FFF2-40B4-BE49-F238E27FC236}">
                <a16:creationId xmlns:a16="http://schemas.microsoft.com/office/drawing/2014/main" id="{D03BA5D4-BEE8-9C73-F605-F40EAE80A73D}"/>
              </a:ext>
            </a:extLst>
          </p:cNvPr>
          <p:cNvSpPr txBox="1"/>
          <p:nvPr/>
        </p:nvSpPr>
        <p:spPr>
          <a:xfrm>
            <a:off x="8247914" y="1607865"/>
            <a:ext cx="2723526" cy="359522"/>
          </a:xfrm>
          <a:prstGeom prst="rect">
            <a:avLst/>
          </a:prstGeom>
          <a:noFill/>
        </p:spPr>
        <p:txBody>
          <a:bodyPr wrap="square" rtlCol="0">
            <a:spAutoFit/>
          </a:bodyPr>
          <a:lstStyle/>
          <a:p>
            <a:pPr algn="ctr">
              <a:lnSpc>
                <a:spcPct val="120000"/>
              </a:lnSpc>
            </a:pP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与多步生成模型的对比</a:t>
            </a:r>
            <a:endParaRPr lang="zh-CN" altLang="en-US" sz="16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箭头连接符 7">
            <a:extLst>
              <a:ext uri="{FF2B5EF4-FFF2-40B4-BE49-F238E27FC236}">
                <a16:creationId xmlns:a16="http://schemas.microsoft.com/office/drawing/2014/main" id="{72B2F23B-889D-14E9-2332-625C56A8FA78}"/>
              </a:ext>
            </a:extLst>
          </p:cNvPr>
          <p:cNvCxnSpPr>
            <a:cxnSpLocks/>
          </p:cNvCxnSpPr>
          <p:nvPr/>
        </p:nvCxnSpPr>
        <p:spPr>
          <a:xfrm>
            <a:off x="7401482" y="2098015"/>
            <a:ext cx="0" cy="22361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7E2FD9A9-5736-7456-9A5B-91C2B8782B70}"/>
              </a:ext>
            </a:extLst>
          </p:cNvPr>
          <p:cNvGrpSpPr/>
          <p:nvPr/>
        </p:nvGrpSpPr>
        <p:grpSpPr>
          <a:xfrm>
            <a:off x="8524340" y="2069869"/>
            <a:ext cx="2296719" cy="3694409"/>
            <a:chOff x="8755433" y="2894585"/>
            <a:chExt cx="2190316" cy="3675247"/>
          </a:xfrm>
        </p:grpSpPr>
        <p:pic>
          <p:nvPicPr>
            <p:cNvPr id="11" name="图片 10">
              <a:extLst>
                <a:ext uri="{FF2B5EF4-FFF2-40B4-BE49-F238E27FC236}">
                  <a16:creationId xmlns:a16="http://schemas.microsoft.com/office/drawing/2014/main" id="{BB7168CE-2DB1-94BD-F0E7-DCF0C4908B7A}"/>
                </a:ext>
              </a:extLst>
            </p:cNvPr>
            <p:cNvPicPr>
              <a:picLocks noChangeAspect="1"/>
            </p:cNvPicPr>
            <p:nvPr/>
          </p:nvPicPr>
          <p:blipFill>
            <a:blip r:embed="rId3"/>
            <a:srcRect t="20811"/>
            <a:stretch>
              <a:fillRect/>
            </a:stretch>
          </p:blipFill>
          <p:spPr>
            <a:xfrm>
              <a:off x="8755433" y="3143220"/>
              <a:ext cx="2190316" cy="3426612"/>
            </a:xfrm>
            <a:prstGeom prst="rect">
              <a:avLst/>
            </a:prstGeom>
          </p:spPr>
        </p:pic>
        <p:pic>
          <p:nvPicPr>
            <p:cNvPr id="12" name="图片 11">
              <a:extLst>
                <a:ext uri="{FF2B5EF4-FFF2-40B4-BE49-F238E27FC236}">
                  <a16:creationId xmlns:a16="http://schemas.microsoft.com/office/drawing/2014/main" id="{2FD0B4AE-77B9-03CE-400F-91AD05171F01}"/>
                </a:ext>
              </a:extLst>
            </p:cNvPr>
            <p:cNvPicPr>
              <a:picLocks noChangeAspect="1"/>
            </p:cNvPicPr>
            <p:nvPr/>
          </p:nvPicPr>
          <p:blipFill>
            <a:blip r:embed="rId3"/>
            <a:srcRect b="94254"/>
            <a:stretch>
              <a:fillRect/>
            </a:stretch>
          </p:blipFill>
          <p:spPr>
            <a:xfrm>
              <a:off x="8755433" y="2894585"/>
              <a:ext cx="2190316" cy="248635"/>
            </a:xfrm>
            <a:prstGeom prst="rect">
              <a:avLst/>
            </a:prstGeom>
          </p:spPr>
        </p:pic>
      </p:grpSp>
    </p:spTree>
    <p:extLst>
      <p:ext uri="{BB962C8B-B14F-4D97-AF65-F5344CB8AC3E}">
        <p14:creationId xmlns:p14="http://schemas.microsoft.com/office/powerpoint/2010/main" val="365433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068C-5444-652F-A163-024C198B5EDB}"/>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71498FE5-F274-EA59-B590-BC71B8D5BB6B}"/>
              </a:ext>
            </a:extLst>
          </p:cNvPr>
          <p:cNvSpPr/>
          <p:nvPr/>
        </p:nvSpPr>
        <p:spPr>
          <a:xfrm>
            <a:off x="1015981" y="382369"/>
            <a:ext cx="6223178"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平均流匹配</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实测下的效果图</a:t>
            </a:r>
          </a:p>
        </p:txBody>
      </p:sp>
      <p:grpSp>
        <p:nvGrpSpPr>
          <p:cNvPr id="86" name="组合 85">
            <a:extLst>
              <a:ext uri="{FF2B5EF4-FFF2-40B4-BE49-F238E27FC236}">
                <a16:creationId xmlns:a16="http://schemas.microsoft.com/office/drawing/2014/main" id="{9ED83298-80F3-56A5-3402-2E6ECBD47A1A}"/>
              </a:ext>
            </a:extLst>
          </p:cNvPr>
          <p:cNvGrpSpPr/>
          <p:nvPr/>
        </p:nvGrpSpPr>
        <p:grpSpPr>
          <a:xfrm>
            <a:off x="1306474" y="1119488"/>
            <a:ext cx="9396393" cy="5656376"/>
            <a:chOff x="1306474" y="1119488"/>
            <a:chExt cx="9396393" cy="5656376"/>
          </a:xfrm>
        </p:grpSpPr>
        <p:grpSp>
          <p:nvGrpSpPr>
            <p:cNvPr id="46" name="组合 45">
              <a:extLst>
                <a:ext uri="{FF2B5EF4-FFF2-40B4-BE49-F238E27FC236}">
                  <a16:creationId xmlns:a16="http://schemas.microsoft.com/office/drawing/2014/main" id="{26F41746-30A8-0F69-FB49-62516FE84DA7}"/>
                </a:ext>
              </a:extLst>
            </p:cNvPr>
            <p:cNvGrpSpPr/>
            <p:nvPr/>
          </p:nvGrpSpPr>
          <p:grpSpPr>
            <a:xfrm>
              <a:off x="1306474" y="3195876"/>
              <a:ext cx="9373019" cy="3579988"/>
              <a:chOff x="380551" y="2250796"/>
              <a:chExt cx="9398779" cy="3205916"/>
            </a:xfrm>
          </p:grpSpPr>
          <p:grpSp>
            <p:nvGrpSpPr>
              <p:cNvPr id="2" name="组合 1">
                <a:extLst>
                  <a:ext uri="{FF2B5EF4-FFF2-40B4-BE49-F238E27FC236}">
                    <a16:creationId xmlns:a16="http://schemas.microsoft.com/office/drawing/2014/main" id="{748C7300-D14F-1901-9FC5-07C480D4D621}"/>
                  </a:ext>
                </a:extLst>
              </p:cNvPr>
              <p:cNvGrpSpPr/>
              <p:nvPr/>
            </p:nvGrpSpPr>
            <p:grpSpPr>
              <a:xfrm>
                <a:off x="380551" y="2250796"/>
                <a:ext cx="4697241" cy="1605203"/>
                <a:chOff x="1222574" y="1896534"/>
                <a:chExt cx="9084801" cy="3633920"/>
              </a:xfrm>
            </p:grpSpPr>
            <p:pic>
              <p:nvPicPr>
                <p:cNvPr id="4" name="图片 3">
                  <a:extLst>
                    <a:ext uri="{FF2B5EF4-FFF2-40B4-BE49-F238E27FC236}">
                      <a16:creationId xmlns:a16="http://schemas.microsoft.com/office/drawing/2014/main" id="{1E7FBCDE-AF6C-91B7-5DBA-69460F219FA1}"/>
                    </a:ext>
                  </a:extLst>
                </p:cNvPr>
                <p:cNvPicPr>
                  <a:picLocks noChangeAspect="1"/>
                </p:cNvPicPr>
                <p:nvPr/>
              </p:nvPicPr>
              <p:blipFill>
                <a:blip r:embed="rId3"/>
                <a:stretch>
                  <a:fillRect/>
                </a:stretch>
              </p:blipFill>
              <p:spPr>
                <a:xfrm>
                  <a:off x="1222575" y="1896534"/>
                  <a:ext cx="1816960" cy="1816960"/>
                </a:xfrm>
                <a:prstGeom prst="rect">
                  <a:avLst/>
                </a:prstGeom>
              </p:spPr>
            </p:pic>
            <p:pic>
              <p:nvPicPr>
                <p:cNvPr id="5" name="图片 4">
                  <a:extLst>
                    <a:ext uri="{FF2B5EF4-FFF2-40B4-BE49-F238E27FC236}">
                      <a16:creationId xmlns:a16="http://schemas.microsoft.com/office/drawing/2014/main" id="{2848A6FA-A74C-3E9D-8840-204F2B6E28B5}"/>
                    </a:ext>
                  </a:extLst>
                </p:cNvPr>
                <p:cNvPicPr>
                  <a:picLocks noChangeAspect="1"/>
                </p:cNvPicPr>
                <p:nvPr/>
              </p:nvPicPr>
              <p:blipFill>
                <a:blip r:embed="rId4"/>
                <a:stretch>
                  <a:fillRect/>
                </a:stretch>
              </p:blipFill>
              <p:spPr>
                <a:xfrm>
                  <a:off x="3039535" y="1896534"/>
                  <a:ext cx="1816960" cy="1816960"/>
                </a:xfrm>
                <a:prstGeom prst="rect">
                  <a:avLst/>
                </a:prstGeom>
              </p:spPr>
            </p:pic>
            <p:pic>
              <p:nvPicPr>
                <p:cNvPr id="6" name="图片 5">
                  <a:extLst>
                    <a:ext uri="{FF2B5EF4-FFF2-40B4-BE49-F238E27FC236}">
                      <a16:creationId xmlns:a16="http://schemas.microsoft.com/office/drawing/2014/main" id="{350F1165-BA07-DF96-99C0-907300184F36}"/>
                    </a:ext>
                  </a:extLst>
                </p:cNvPr>
                <p:cNvPicPr>
                  <a:picLocks noChangeAspect="1"/>
                </p:cNvPicPr>
                <p:nvPr/>
              </p:nvPicPr>
              <p:blipFill>
                <a:blip r:embed="rId5"/>
                <a:stretch>
                  <a:fillRect/>
                </a:stretch>
              </p:blipFill>
              <p:spPr>
                <a:xfrm>
                  <a:off x="4856495" y="1896534"/>
                  <a:ext cx="1816960" cy="1816960"/>
                </a:xfrm>
                <a:prstGeom prst="rect">
                  <a:avLst/>
                </a:prstGeom>
              </p:spPr>
            </p:pic>
            <p:pic>
              <p:nvPicPr>
                <p:cNvPr id="7" name="图片 6">
                  <a:extLst>
                    <a:ext uri="{FF2B5EF4-FFF2-40B4-BE49-F238E27FC236}">
                      <a16:creationId xmlns:a16="http://schemas.microsoft.com/office/drawing/2014/main" id="{E4BCAAA0-8A91-E9DF-9ED6-8E17749D1BD6}"/>
                    </a:ext>
                  </a:extLst>
                </p:cNvPr>
                <p:cNvPicPr>
                  <a:picLocks noChangeAspect="1"/>
                </p:cNvPicPr>
                <p:nvPr/>
              </p:nvPicPr>
              <p:blipFill>
                <a:blip r:embed="rId6"/>
                <a:stretch>
                  <a:fillRect/>
                </a:stretch>
              </p:blipFill>
              <p:spPr>
                <a:xfrm>
                  <a:off x="6673455" y="1896534"/>
                  <a:ext cx="1816960" cy="1816960"/>
                </a:xfrm>
                <a:prstGeom prst="rect">
                  <a:avLst/>
                </a:prstGeom>
              </p:spPr>
            </p:pic>
            <p:pic>
              <p:nvPicPr>
                <p:cNvPr id="8" name="图片 7">
                  <a:extLst>
                    <a:ext uri="{FF2B5EF4-FFF2-40B4-BE49-F238E27FC236}">
                      <a16:creationId xmlns:a16="http://schemas.microsoft.com/office/drawing/2014/main" id="{1973C983-D431-159C-FF3D-F357CB78E0BC}"/>
                    </a:ext>
                  </a:extLst>
                </p:cNvPr>
                <p:cNvPicPr>
                  <a:picLocks noChangeAspect="1"/>
                </p:cNvPicPr>
                <p:nvPr/>
              </p:nvPicPr>
              <p:blipFill>
                <a:blip r:embed="rId7"/>
                <a:stretch>
                  <a:fillRect/>
                </a:stretch>
              </p:blipFill>
              <p:spPr>
                <a:xfrm>
                  <a:off x="8490415" y="1896534"/>
                  <a:ext cx="1816960" cy="1816960"/>
                </a:xfrm>
                <a:prstGeom prst="rect">
                  <a:avLst/>
                </a:prstGeom>
              </p:spPr>
            </p:pic>
            <p:pic>
              <p:nvPicPr>
                <p:cNvPr id="9" name="图片 8">
                  <a:extLst>
                    <a:ext uri="{FF2B5EF4-FFF2-40B4-BE49-F238E27FC236}">
                      <a16:creationId xmlns:a16="http://schemas.microsoft.com/office/drawing/2014/main" id="{C9E5C4D8-4988-3D3D-7885-7A1BA5AE0B3D}"/>
                    </a:ext>
                  </a:extLst>
                </p:cNvPr>
                <p:cNvPicPr>
                  <a:picLocks noChangeAspect="1"/>
                </p:cNvPicPr>
                <p:nvPr/>
              </p:nvPicPr>
              <p:blipFill>
                <a:blip r:embed="rId8"/>
                <a:stretch>
                  <a:fillRect/>
                </a:stretch>
              </p:blipFill>
              <p:spPr>
                <a:xfrm>
                  <a:off x="1222574" y="3713494"/>
                  <a:ext cx="1816960" cy="1816960"/>
                </a:xfrm>
                <a:prstGeom prst="rect">
                  <a:avLst/>
                </a:prstGeom>
              </p:spPr>
            </p:pic>
            <p:pic>
              <p:nvPicPr>
                <p:cNvPr id="10" name="图片 9">
                  <a:extLst>
                    <a:ext uri="{FF2B5EF4-FFF2-40B4-BE49-F238E27FC236}">
                      <a16:creationId xmlns:a16="http://schemas.microsoft.com/office/drawing/2014/main" id="{3D9379E0-C4E0-A2B4-7B58-D5A79120B452}"/>
                    </a:ext>
                  </a:extLst>
                </p:cNvPr>
                <p:cNvPicPr>
                  <a:picLocks noChangeAspect="1"/>
                </p:cNvPicPr>
                <p:nvPr/>
              </p:nvPicPr>
              <p:blipFill>
                <a:blip r:embed="rId9"/>
                <a:stretch>
                  <a:fillRect/>
                </a:stretch>
              </p:blipFill>
              <p:spPr>
                <a:xfrm>
                  <a:off x="3039534" y="3713494"/>
                  <a:ext cx="1816960" cy="1816960"/>
                </a:xfrm>
                <a:prstGeom prst="rect">
                  <a:avLst/>
                </a:prstGeom>
              </p:spPr>
            </p:pic>
            <p:pic>
              <p:nvPicPr>
                <p:cNvPr id="11" name="图片 10">
                  <a:extLst>
                    <a:ext uri="{FF2B5EF4-FFF2-40B4-BE49-F238E27FC236}">
                      <a16:creationId xmlns:a16="http://schemas.microsoft.com/office/drawing/2014/main" id="{F6912D71-7321-332C-312F-E5094CDDE05F}"/>
                    </a:ext>
                  </a:extLst>
                </p:cNvPr>
                <p:cNvPicPr>
                  <a:picLocks noChangeAspect="1"/>
                </p:cNvPicPr>
                <p:nvPr/>
              </p:nvPicPr>
              <p:blipFill>
                <a:blip r:embed="rId10"/>
                <a:stretch>
                  <a:fillRect/>
                </a:stretch>
              </p:blipFill>
              <p:spPr>
                <a:xfrm>
                  <a:off x="4856494" y="3712918"/>
                  <a:ext cx="1816960" cy="1816960"/>
                </a:xfrm>
                <a:prstGeom prst="rect">
                  <a:avLst/>
                </a:prstGeom>
              </p:spPr>
            </p:pic>
            <p:pic>
              <p:nvPicPr>
                <p:cNvPr id="12" name="图片 11">
                  <a:extLst>
                    <a:ext uri="{FF2B5EF4-FFF2-40B4-BE49-F238E27FC236}">
                      <a16:creationId xmlns:a16="http://schemas.microsoft.com/office/drawing/2014/main" id="{27E7C937-A922-7579-2930-99B74B541E65}"/>
                    </a:ext>
                  </a:extLst>
                </p:cNvPr>
                <p:cNvPicPr>
                  <a:picLocks noChangeAspect="1"/>
                </p:cNvPicPr>
                <p:nvPr/>
              </p:nvPicPr>
              <p:blipFill>
                <a:blip r:embed="rId11"/>
                <a:stretch>
                  <a:fillRect/>
                </a:stretch>
              </p:blipFill>
              <p:spPr>
                <a:xfrm>
                  <a:off x="6673453" y="3712918"/>
                  <a:ext cx="1816960" cy="1816960"/>
                </a:xfrm>
                <a:prstGeom prst="rect">
                  <a:avLst/>
                </a:prstGeom>
              </p:spPr>
            </p:pic>
            <p:pic>
              <p:nvPicPr>
                <p:cNvPr id="13" name="图片 12">
                  <a:extLst>
                    <a:ext uri="{FF2B5EF4-FFF2-40B4-BE49-F238E27FC236}">
                      <a16:creationId xmlns:a16="http://schemas.microsoft.com/office/drawing/2014/main" id="{CA116017-A18F-1C99-D06C-BC549480C3F6}"/>
                    </a:ext>
                  </a:extLst>
                </p:cNvPr>
                <p:cNvPicPr>
                  <a:picLocks noChangeAspect="1"/>
                </p:cNvPicPr>
                <p:nvPr/>
              </p:nvPicPr>
              <p:blipFill>
                <a:blip r:embed="rId12"/>
                <a:stretch>
                  <a:fillRect/>
                </a:stretch>
              </p:blipFill>
              <p:spPr>
                <a:xfrm>
                  <a:off x="8490413" y="3712918"/>
                  <a:ext cx="1816960" cy="1816960"/>
                </a:xfrm>
                <a:prstGeom prst="rect">
                  <a:avLst/>
                </a:prstGeom>
              </p:spPr>
            </p:pic>
          </p:grpSp>
          <p:grpSp>
            <p:nvGrpSpPr>
              <p:cNvPr id="14" name="组合 13">
                <a:extLst>
                  <a:ext uri="{FF2B5EF4-FFF2-40B4-BE49-F238E27FC236}">
                    <a16:creationId xmlns:a16="http://schemas.microsoft.com/office/drawing/2014/main" id="{168442A8-53CA-0813-44B8-EDFA4DDFF301}"/>
                  </a:ext>
                </a:extLst>
              </p:cNvPr>
              <p:cNvGrpSpPr/>
              <p:nvPr/>
            </p:nvGrpSpPr>
            <p:grpSpPr>
              <a:xfrm>
                <a:off x="5063508" y="2258140"/>
                <a:ext cx="4715821" cy="1614211"/>
                <a:chOff x="6677007" y="1607585"/>
                <a:chExt cx="6017049" cy="2409512"/>
              </a:xfrm>
            </p:grpSpPr>
            <p:pic>
              <p:nvPicPr>
                <p:cNvPr id="15" name="图片 14">
                  <a:extLst>
                    <a:ext uri="{FF2B5EF4-FFF2-40B4-BE49-F238E27FC236}">
                      <a16:creationId xmlns:a16="http://schemas.microsoft.com/office/drawing/2014/main" id="{94CC151B-F613-ACA9-F8BC-0A45C128A93E}"/>
                    </a:ext>
                  </a:extLst>
                </p:cNvPr>
                <p:cNvPicPr>
                  <a:picLocks noChangeAspect="1"/>
                </p:cNvPicPr>
                <p:nvPr/>
              </p:nvPicPr>
              <p:blipFill>
                <a:blip r:embed="rId13"/>
                <a:stretch>
                  <a:fillRect/>
                </a:stretch>
              </p:blipFill>
              <p:spPr>
                <a:xfrm>
                  <a:off x="6677007" y="1608667"/>
                  <a:ext cx="1205460" cy="1205460"/>
                </a:xfrm>
                <a:prstGeom prst="rect">
                  <a:avLst/>
                </a:prstGeom>
              </p:spPr>
            </p:pic>
            <p:pic>
              <p:nvPicPr>
                <p:cNvPr id="16" name="图片 15">
                  <a:extLst>
                    <a:ext uri="{FF2B5EF4-FFF2-40B4-BE49-F238E27FC236}">
                      <a16:creationId xmlns:a16="http://schemas.microsoft.com/office/drawing/2014/main" id="{8B999222-F14F-87F7-F5C7-FB465215EDF0}"/>
                    </a:ext>
                  </a:extLst>
                </p:cNvPr>
                <p:cNvPicPr>
                  <a:picLocks noChangeAspect="1"/>
                </p:cNvPicPr>
                <p:nvPr/>
              </p:nvPicPr>
              <p:blipFill>
                <a:blip r:embed="rId14"/>
                <a:stretch>
                  <a:fillRect/>
                </a:stretch>
              </p:blipFill>
              <p:spPr>
                <a:xfrm>
                  <a:off x="7885661" y="2813047"/>
                  <a:ext cx="1191342" cy="1191342"/>
                </a:xfrm>
                <a:prstGeom prst="rect">
                  <a:avLst/>
                </a:prstGeom>
              </p:spPr>
            </p:pic>
            <p:pic>
              <p:nvPicPr>
                <p:cNvPr id="17" name="图片 16">
                  <a:extLst>
                    <a:ext uri="{FF2B5EF4-FFF2-40B4-BE49-F238E27FC236}">
                      <a16:creationId xmlns:a16="http://schemas.microsoft.com/office/drawing/2014/main" id="{136FCD52-13AF-22ED-F5D1-6BB5F52FCC88}"/>
                    </a:ext>
                  </a:extLst>
                </p:cNvPr>
                <p:cNvPicPr>
                  <a:picLocks noChangeAspect="1"/>
                </p:cNvPicPr>
                <p:nvPr/>
              </p:nvPicPr>
              <p:blipFill>
                <a:blip r:embed="rId15"/>
                <a:stretch>
                  <a:fillRect/>
                </a:stretch>
              </p:blipFill>
              <p:spPr>
                <a:xfrm>
                  <a:off x="11488595" y="1607585"/>
                  <a:ext cx="1205461" cy="1205461"/>
                </a:xfrm>
                <a:prstGeom prst="rect">
                  <a:avLst/>
                </a:prstGeom>
              </p:spPr>
            </p:pic>
            <p:pic>
              <p:nvPicPr>
                <p:cNvPr id="18" name="图片 17">
                  <a:extLst>
                    <a:ext uri="{FF2B5EF4-FFF2-40B4-BE49-F238E27FC236}">
                      <a16:creationId xmlns:a16="http://schemas.microsoft.com/office/drawing/2014/main" id="{F38CCB77-CE1E-9359-C9AA-CD83DE7C6443}"/>
                    </a:ext>
                  </a:extLst>
                </p:cNvPr>
                <p:cNvPicPr>
                  <a:picLocks noChangeAspect="1"/>
                </p:cNvPicPr>
                <p:nvPr/>
              </p:nvPicPr>
              <p:blipFill>
                <a:blip r:embed="rId16"/>
                <a:stretch>
                  <a:fillRect/>
                </a:stretch>
              </p:blipFill>
              <p:spPr>
                <a:xfrm>
                  <a:off x="6677007" y="2806320"/>
                  <a:ext cx="1201594" cy="1201594"/>
                </a:xfrm>
                <a:prstGeom prst="rect">
                  <a:avLst/>
                </a:prstGeom>
              </p:spPr>
            </p:pic>
            <p:pic>
              <p:nvPicPr>
                <p:cNvPr id="19" name="图片 18">
                  <a:extLst>
                    <a:ext uri="{FF2B5EF4-FFF2-40B4-BE49-F238E27FC236}">
                      <a16:creationId xmlns:a16="http://schemas.microsoft.com/office/drawing/2014/main" id="{DA10C648-761A-4EB0-5099-2C30E0B8D97B}"/>
                    </a:ext>
                  </a:extLst>
                </p:cNvPr>
                <p:cNvPicPr>
                  <a:picLocks noChangeAspect="1"/>
                </p:cNvPicPr>
                <p:nvPr/>
              </p:nvPicPr>
              <p:blipFill>
                <a:blip r:embed="rId17"/>
                <a:stretch>
                  <a:fillRect/>
                </a:stretch>
              </p:blipFill>
              <p:spPr>
                <a:xfrm>
                  <a:off x="7882467" y="1607585"/>
                  <a:ext cx="1205461" cy="1205461"/>
                </a:xfrm>
                <a:prstGeom prst="rect">
                  <a:avLst/>
                </a:prstGeom>
              </p:spPr>
            </p:pic>
            <p:pic>
              <p:nvPicPr>
                <p:cNvPr id="20" name="图片 19">
                  <a:extLst>
                    <a:ext uri="{FF2B5EF4-FFF2-40B4-BE49-F238E27FC236}">
                      <a16:creationId xmlns:a16="http://schemas.microsoft.com/office/drawing/2014/main" id="{0682F1EC-D05F-E643-E67A-C91F7C18EC99}"/>
                    </a:ext>
                  </a:extLst>
                </p:cNvPr>
                <p:cNvPicPr>
                  <a:picLocks noChangeAspect="1"/>
                </p:cNvPicPr>
                <p:nvPr/>
              </p:nvPicPr>
              <p:blipFill>
                <a:blip r:embed="rId18"/>
                <a:stretch>
                  <a:fillRect/>
                </a:stretch>
              </p:blipFill>
              <p:spPr>
                <a:xfrm>
                  <a:off x="11484730" y="2806320"/>
                  <a:ext cx="1205461" cy="1205461"/>
                </a:xfrm>
                <a:prstGeom prst="rect">
                  <a:avLst/>
                </a:prstGeom>
              </p:spPr>
            </p:pic>
            <p:pic>
              <p:nvPicPr>
                <p:cNvPr id="21" name="图片 20">
                  <a:extLst>
                    <a:ext uri="{FF2B5EF4-FFF2-40B4-BE49-F238E27FC236}">
                      <a16:creationId xmlns:a16="http://schemas.microsoft.com/office/drawing/2014/main" id="{FC22CFF2-80E1-61B0-02E4-BF9C47F4A937}"/>
                    </a:ext>
                  </a:extLst>
                </p:cNvPr>
                <p:cNvPicPr>
                  <a:picLocks noChangeAspect="1"/>
                </p:cNvPicPr>
                <p:nvPr/>
              </p:nvPicPr>
              <p:blipFill>
                <a:blip r:embed="rId19"/>
                <a:stretch>
                  <a:fillRect/>
                </a:stretch>
              </p:blipFill>
              <p:spPr>
                <a:xfrm>
                  <a:off x="10282464" y="2813046"/>
                  <a:ext cx="1191342" cy="1191342"/>
                </a:xfrm>
                <a:prstGeom prst="rect">
                  <a:avLst/>
                </a:prstGeom>
              </p:spPr>
            </p:pic>
            <p:pic>
              <p:nvPicPr>
                <p:cNvPr id="22" name="图片 21">
                  <a:extLst>
                    <a:ext uri="{FF2B5EF4-FFF2-40B4-BE49-F238E27FC236}">
                      <a16:creationId xmlns:a16="http://schemas.microsoft.com/office/drawing/2014/main" id="{1945D584-8CEB-392F-0F96-E84101E8CD4F}"/>
                    </a:ext>
                  </a:extLst>
                </p:cNvPr>
                <p:cNvPicPr>
                  <a:picLocks noChangeAspect="1"/>
                </p:cNvPicPr>
                <p:nvPr/>
              </p:nvPicPr>
              <p:blipFill>
                <a:blip r:embed="rId20"/>
                <a:stretch>
                  <a:fillRect/>
                </a:stretch>
              </p:blipFill>
              <p:spPr>
                <a:xfrm>
                  <a:off x="9084063" y="2825755"/>
                  <a:ext cx="1191342" cy="1191342"/>
                </a:xfrm>
                <a:prstGeom prst="rect">
                  <a:avLst/>
                </a:prstGeom>
              </p:spPr>
            </p:pic>
            <p:pic>
              <p:nvPicPr>
                <p:cNvPr id="23" name="图片 22">
                  <a:extLst>
                    <a:ext uri="{FF2B5EF4-FFF2-40B4-BE49-F238E27FC236}">
                      <a16:creationId xmlns:a16="http://schemas.microsoft.com/office/drawing/2014/main" id="{064F971E-FF24-ABEE-7C99-49F2E8E4BC68}"/>
                    </a:ext>
                  </a:extLst>
                </p:cNvPr>
                <p:cNvPicPr>
                  <a:picLocks noChangeAspect="1"/>
                </p:cNvPicPr>
                <p:nvPr/>
              </p:nvPicPr>
              <p:blipFill>
                <a:blip r:embed="rId21"/>
                <a:stretch>
                  <a:fillRect/>
                </a:stretch>
              </p:blipFill>
              <p:spPr>
                <a:xfrm>
                  <a:off x="10286329" y="1607585"/>
                  <a:ext cx="1205461" cy="1205461"/>
                </a:xfrm>
                <a:prstGeom prst="rect">
                  <a:avLst/>
                </a:prstGeom>
              </p:spPr>
            </p:pic>
            <p:pic>
              <p:nvPicPr>
                <p:cNvPr id="24" name="图片 23">
                  <a:extLst>
                    <a:ext uri="{FF2B5EF4-FFF2-40B4-BE49-F238E27FC236}">
                      <a16:creationId xmlns:a16="http://schemas.microsoft.com/office/drawing/2014/main" id="{C0A82D14-0CD0-83E5-7143-D07FEA1C65CB}"/>
                    </a:ext>
                  </a:extLst>
                </p:cNvPr>
                <p:cNvPicPr>
                  <a:picLocks noChangeAspect="1"/>
                </p:cNvPicPr>
                <p:nvPr/>
              </p:nvPicPr>
              <p:blipFill>
                <a:blip r:embed="rId22"/>
                <a:stretch>
                  <a:fillRect/>
                </a:stretch>
              </p:blipFill>
              <p:spPr>
                <a:xfrm>
                  <a:off x="9084733" y="1607585"/>
                  <a:ext cx="1205461" cy="1211815"/>
                </a:xfrm>
                <a:prstGeom prst="rect">
                  <a:avLst/>
                </a:prstGeom>
              </p:spPr>
            </p:pic>
          </p:grpSp>
          <p:grpSp>
            <p:nvGrpSpPr>
              <p:cNvPr id="25" name="组合 24">
                <a:extLst>
                  <a:ext uri="{FF2B5EF4-FFF2-40B4-BE49-F238E27FC236}">
                    <a16:creationId xmlns:a16="http://schemas.microsoft.com/office/drawing/2014/main" id="{7AAD051F-ECBD-2771-5EBF-C91898AC35B5}"/>
                  </a:ext>
                </a:extLst>
              </p:cNvPr>
              <p:cNvGrpSpPr/>
              <p:nvPr/>
            </p:nvGrpSpPr>
            <p:grpSpPr>
              <a:xfrm>
                <a:off x="380551" y="3853011"/>
                <a:ext cx="9398779" cy="1603701"/>
                <a:chOff x="380551" y="3853011"/>
                <a:chExt cx="10943152" cy="2192654"/>
              </a:xfrm>
            </p:grpSpPr>
            <p:pic>
              <p:nvPicPr>
                <p:cNvPr id="26" name="图片 25">
                  <a:extLst>
                    <a:ext uri="{FF2B5EF4-FFF2-40B4-BE49-F238E27FC236}">
                      <a16:creationId xmlns:a16="http://schemas.microsoft.com/office/drawing/2014/main" id="{5FB8DE86-A161-E2FB-A9A0-C098B91DBE9C}"/>
                    </a:ext>
                  </a:extLst>
                </p:cNvPr>
                <p:cNvPicPr>
                  <a:picLocks noChangeAspect="1"/>
                </p:cNvPicPr>
                <p:nvPr/>
              </p:nvPicPr>
              <p:blipFill>
                <a:blip r:embed="rId23"/>
                <a:stretch>
                  <a:fillRect/>
                </a:stretch>
              </p:blipFill>
              <p:spPr>
                <a:xfrm>
                  <a:off x="380551" y="3853011"/>
                  <a:ext cx="1084465" cy="1084465"/>
                </a:xfrm>
                <a:prstGeom prst="rect">
                  <a:avLst/>
                </a:prstGeom>
              </p:spPr>
            </p:pic>
            <p:pic>
              <p:nvPicPr>
                <p:cNvPr id="27" name="图片 26">
                  <a:extLst>
                    <a:ext uri="{FF2B5EF4-FFF2-40B4-BE49-F238E27FC236}">
                      <a16:creationId xmlns:a16="http://schemas.microsoft.com/office/drawing/2014/main" id="{E23AF700-C30D-822B-E732-D6C6778879D9}"/>
                    </a:ext>
                  </a:extLst>
                </p:cNvPr>
                <p:cNvPicPr>
                  <a:picLocks noChangeAspect="1"/>
                </p:cNvPicPr>
                <p:nvPr/>
              </p:nvPicPr>
              <p:blipFill>
                <a:blip r:embed="rId24"/>
                <a:stretch>
                  <a:fillRect/>
                </a:stretch>
              </p:blipFill>
              <p:spPr>
                <a:xfrm>
                  <a:off x="1472076" y="3853011"/>
                  <a:ext cx="1091525" cy="1091525"/>
                </a:xfrm>
                <a:prstGeom prst="rect">
                  <a:avLst/>
                </a:prstGeom>
              </p:spPr>
            </p:pic>
            <p:pic>
              <p:nvPicPr>
                <p:cNvPr id="28" name="图片 27">
                  <a:extLst>
                    <a:ext uri="{FF2B5EF4-FFF2-40B4-BE49-F238E27FC236}">
                      <a16:creationId xmlns:a16="http://schemas.microsoft.com/office/drawing/2014/main" id="{81C6C57B-959B-26FC-EBF1-F1A6A290A8D1}"/>
                    </a:ext>
                  </a:extLst>
                </p:cNvPr>
                <p:cNvPicPr>
                  <a:picLocks noChangeAspect="1"/>
                </p:cNvPicPr>
                <p:nvPr/>
              </p:nvPicPr>
              <p:blipFill>
                <a:blip r:embed="rId25"/>
                <a:stretch>
                  <a:fillRect/>
                </a:stretch>
              </p:blipFill>
              <p:spPr>
                <a:xfrm>
                  <a:off x="2570661" y="3853011"/>
                  <a:ext cx="1091525" cy="1091525"/>
                </a:xfrm>
                <a:prstGeom prst="rect">
                  <a:avLst/>
                </a:prstGeom>
              </p:spPr>
            </p:pic>
            <p:pic>
              <p:nvPicPr>
                <p:cNvPr id="29" name="图片 28">
                  <a:extLst>
                    <a:ext uri="{FF2B5EF4-FFF2-40B4-BE49-F238E27FC236}">
                      <a16:creationId xmlns:a16="http://schemas.microsoft.com/office/drawing/2014/main" id="{B420AA9B-B51C-1218-16FF-A94EFC549F03}"/>
                    </a:ext>
                  </a:extLst>
                </p:cNvPr>
                <p:cNvPicPr>
                  <a:picLocks noChangeAspect="1"/>
                </p:cNvPicPr>
                <p:nvPr/>
              </p:nvPicPr>
              <p:blipFill>
                <a:blip r:embed="rId26"/>
                <a:stretch>
                  <a:fillRect/>
                </a:stretch>
              </p:blipFill>
              <p:spPr>
                <a:xfrm>
                  <a:off x="3669246" y="3853011"/>
                  <a:ext cx="1091525" cy="1091525"/>
                </a:xfrm>
                <a:prstGeom prst="rect">
                  <a:avLst/>
                </a:prstGeom>
              </p:spPr>
            </p:pic>
            <p:pic>
              <p:nvPicPr>
                <p:cNvPr id="30" name="图片 29">
                  <a:extLst>
                    <a:ext uri="{FF2B5EF4-FFF2-40B4-BE49-F238E27FC236}">
                      <a16:creationId xmlns:a16="http://schemas.microsoft.com/office/drawing/2014/main" id="{3981CC82-BA96-133D-8F53-5506D36FD79B}"/>
                    </a:ext>
                  </a:extLst>
                </p:cNvPr>
                <p:cNvPicPr>
                  <a:picLocks noChangeAspect="1"/>
                </p:cNvPicPr>
                <p:nvPr/>
              </p:nvPicPr>
              <p:blipFill>
                <a:blip r:embed="rId27"/>
                <a:stretch>
                  <a:fillRect/>
                </a:stretch>
              </p:blipFill>
              <p:spPr>
                <a:xfrm>
                  <a:off x="4746651" y="3853011"/>
                  <a:ext cx="1091525" cy="1091525"/>
                </a:xfrm>
                <a:prstGeom prst="rect">
                  <a:avLst/>
                </a:prstGeom>
              </p:spPr>
            </p:pic>
            <p:pic>
              <p:nvPicPr>
                <p:cNvPr id="31" name="图片 30">
                  <a:extLst>
                    <a:ext uri="{FF2B5EF4-FFF2-40B4-BE49-F238E27FC236}">
                      <a16:creationId xmlns:a16="http://schemas.microsoft.com/office/drawing/2014/main" id="{2FDF909F-DEDA-EBC8-1A3E-A0D88A2C4A40}"/>
                    </a:ext>
                  </a:extLst>
                </p:cNvPr>
                <p:cNvPicPr>
                  <a:picLocks noChangeAspect="1"/>
                </p:cNvPicPr>
                <p:nvPr/>
              </p:nvPicPr>
              <p:blipFill>
                <a:blip r:embed="rId28"/>
                <a:stretch>
                  <a:fillRect/>
                </a:stretch>
              </p:blipFill>
              <p:spPr>
                <a:xfrm>
                  <a:off x="5838175" y="3853011"/>
                  <a:ext cx="1091525" cy="1091525"/>
                </a:xfrm>
                <a:prstGeom prst="rect">
                  <a:avLst/>
                </a:prstGeom>
              </p:spPr>
            </p:pic>
            <p:pic>
              <p:nvPicPr>
                <p:cNvPr id="32" name="图片 31">
                  <a:extLst>
                    <a:ext uri="{FF2B5EF4-FFF2-40B4-BE49-F238E27FC236}">
                      <a16:creationId xmlns:a16="http://schemas.microsoft.com/office/drawing/2014/main" id="{E60E748C-106E-729C-331B-C3DB1BC4FFE3}"/>
                    </a:ext>
                  </a:extLst>
                </p:cNvPr>
                <p:cNvPicPr>
                  <a:picLocks noChangeAspect="1"/>
                </p:cNvPicPr>
                <p:nvPr/>
              </p:nvPicPr>
              <p:blipFill>
                <a:blip r:embed="rId29"/>
                <a:stretch>
                  <a:fillRect/>
                </a:stretch>
              </p:blipFill>
              <p:spPr>
                <a:xfrm>
                  <a:off x="6929700" y="3859734"/>
                  <a:ext cx="1091525" cy="1091525"/>
                </a:xfrm>
                <a:prstGeom prst="rect">
                  <a:avLst/>
                </a:prstGeom>
              </p:spPr>
            </p:pic>
            <p:pic>
              <p:nvPicPr>
                <p:cNvPr id="33" name="图片 32">
                  <a:extLst>
                    <a:ext uri="{FF2B5EF4-FFF2-40B4-BE49-F238E27FC236}">
                      <a16:creationId xmlns:a16="http://schemas.microsoft.com/office/drawing/2014/main" id="{C4A105FC-B0C2-6AD9-2BE3-C2FCB17FA570}"/>
                    </a:ext>
                  </a:extLst>
                </p:cNvPr>
                <p:cNvPicPr>
                  <a:picLocks noChangeAspect="1"/>
                </p:cNvPicPr>
                <p:nvPr/>
              </p:nvPicPr>
              <p:blipFill>
                <a:blip r:embed="rId30"/>
                <a:stretch>
                  <a:fillRect/>
                </a:stretch>
              </p:blipFill>
              <p:spPr>
                <a:xfrm>
                  <a:off x="8028285" y="3859734"/>
                  <a:ext cx="1091525" cy="1091525"/>
                </a:xfrm>
                <a:prstGeom prst="rect">
                  <a:avLst/>
                </a:prstGeom>
              </p:spPr>
            </p:pic>
            <p:pic>
              <p:nvPicPr>
                <p:cNvPr id="34" name="图片 33">
                  <a:extLst>
                    <a:ext uri="{FF2B5EF4-FFF2-40B4-BE49-F238E27FC236}">
                      <a16:creationId xmlns:a16="http://schemas.microsoft.com/office/drawing/2014/main" id="{690BDF5A-4241-63D5-C969-79C66F25662C}"/>
                    </a:ext>
                  </a:extLst>
                </p:cNvPr>
                <p:cNvPicPr>
                  <a:picLocks noChangeAspect="1"/>
                </p:cNvPicPr>
                <p:nvPr/>
              </p:nvPicPr>
              <p:blipFill>
                <a:blip r:embed="rId31"/>
                <a:stretch>
                  <a:fillRect/>
                </a:stretch>
              </p:blipFill>
              <p:spPr>
                <a:xfrm>
                  <a:off x="9126870" y="3859734"/>
                  <a:ext cx="1091525" cy="1091525"/>
                </a:xfrm>
                <a:prstGeom prst="rect">
                  <a:avLst/>
                </a:prstGeom>
              </p:spPr>
            </p:pic>
            <p:pic>
              <p:nvPicPr>
                <p:cNvPr id="35" name="图片 34">
                  <a:extLst>
                    <a:ext uri="{FF2B5EF4-FFF2-40B4-BE49-F238E27FC236}">
                      <a16:creationId xmlns:a16="http://schemas.microsoft.com/office/drawing/2014/main" id="{492046F1-7A8F-114D-6260-CB455EF14A1A}"/>
                    </a:ext>
                  </a:extLst>
                </p:cNvPr>
                <p:cNvPicPr>
                  <a:picLocks noChangeAspect="1"/>
                </p:cNvPicPr>
                <p:nvPr/>
              </p:nvPicPr>
              <p:blipFill>
                <a:blip r:embed="rId32"/>
                <a:stretch>
                  <a:fillRect/>
                </a:stretch>
              </p:blipFill>
              <p:spPr>
                <a:xfrm>
                  <a:off x="10225455" y="3853011"/>
                  <a:ext cx="1098248" cy="1098248"/>
                </a:xfrm>
                <a:prstGeom prst="rect">
                  <a:avLst/>
                </a:prstGeom>
              </p:spPr>
            </p:pic>
            <p:pic>
              <p:nvPicPr>
                <p:cNvPr id="36" name="图片 35">
                  <a:extLst>
                    <a:ext uri="{FF2B5EF4-FFF2-40B4-BE49-F238E27FC236}">
                      <a16:creationId xmlns:a16="http://schemas.microsoft.com/office/drawing/2014/main" id="{0448E43C-F659-367F-4D88-94452D252F5B}"/>
                    </a:ext>
                  </a:extLst>
                </p:cNvPr>
                <p:cNvPicPr>
                  <a:picLocks noChangeAspect="1"/>
                </p:cNvPicPr>
                <p:nvPr/>
              </p:nvPicPr>
              <p:blipFill>
                <a:blip r:embed="rId33"/>
                <a:stretch>
                  <a:fillRect/>
                </a:stretch>
              </p:blipFill>
              <p:spPr>
                <a:xfrm>
                  <a:off x="380551" y="4937476"/>
                  <a:ext cx="1084465" cy="1084465"/>
                </a:xfrm>
                <a:prstGeom prst="rect">
                  <a:avLst/>
                </a:prstGeom>
              </p:spPr>
            </p:pic>
            <p:pic>
              <p:nvPicPr>
                <p:cNvPr id="37" name="图片 36">
                  <a:extLst>
                    <a:ext uri="{FF2B5EF4-FFF2-40B4-BE49-F238E27FC236}">
                      <a16:creationId xmlns:a16="http://schemas.microsoft.com/office/drawing/2014/main" id="{8EFCF5D0-E24F-AE06-E4EA-9901AF68B8D2}"/>
                    </a:ext>
                  </a:extLst>
                </p:cNvPr>
                <p:cNvPicPr>
                  <a:picLocks noChangeAspect="1"/>
                </p:cNvPicPr>
                <p:nvPr/>
              </p:nvPicPr>
              <p:blipFill>
                <a:blip r:embed="rId34"/>
                <a:stretch>
                  <a:fillRect/>
                </a:stretch>
              </p:blipFill>
              <p:spPr>
                <a:xfrm>
                  <a:off x="1472077" y="4951260"/>
                  <a:ext cx="1084464" cy="1084464"/>
                </a:xfrm>
                <a:prstGeom prst="rect">
                  <a:avLst/>
                </a:prstGeom>
              </p:spPr>
            </p:pic>
            <p:pic>
              <p:nvPicPr>
                <p:cNvPr id="38" name="图片 37">
                  <a:extLst>
                    <a:ext uri="{FF2B5EF4-FFF2-40B4-BE49-F238E27FC236}">
                      <a16:creationId xmlns:a16="http://schemas.microsoft.com/office/drawing/2014/main" id="{8AD4D807-5D81-7300-6459-FEB66EEE0F57}"/>
                    </a:ext>
                  </a:extLst>
                </p:cNvPr>
                <p:cNvPicPr>
                  <a:picLocks noChangeAspect="1"/>
                </p:cNvPicPr>
                <p:nvPr/>
              </p:nvPicPr>
              <p:blipFill>
                <a:blip r:embed="rId35"/>
                <a:stretch>
                  <a:fillRect/>
                </a:stretch>
              </p:blipFill>
              <p:spPr>
                <a:xfrm>
                  <a:off x="2570661" y="4937476"/>
                  <a:ext cx="1091525" cy="1091525"/>
                </a:xfrm>
                <a:prstGeom prst="rect">
                  <a:avLst/>
                </a:prstGeom>
              </p:spPr>
            </p:pic>
            <p:pic>
              <p:nvPicPr>
                <p:cNvPr id="39" name="图片 38">
                  <a:extLst>
                    <a:ext uri="{FF2B5EF4-FFF2-40B4-BE49-F238E27FC236}">
                      <a16:creationId xmlns:a16="http://schemas.microsoft.com/office/drawing/2014/main" id="{AC52F65A-E042-4711-6136-A6A6AD1648CB}"/>
                    </a:ext>
                  </a:extLst>
                </p:cNvPr>
                <p:cNvPicPr>
                  <a:picLocks noChangeAspect="1"/>
                </p:cNvPicPr>
                <p:nvPr/>
              </p:nvPicPr>
              <p:blipFill>
                <a:blip r:embed="rId36"/>
                <a:stretch>
                  <a:fillRect/>
                </a:stretch>
              </p:blipFill>
              <p:spPr>
                <a:xfrm>
                  <a:off x="3662186" y="4937476"/>
                  <a:ext cx="1105645" cy="1105645"/>
                </a:xfrm>
                <a:prstGeom prst="rect">
                  <a:avLst/>
                </a:prstGeom>
              </p:spPr>
            </p:pic>
            <p:pic>
              <p:nvPicPr>
                <p:cNvPr id="40" name="图片 39">
                  <a:extLst>
                    <a:ext uri="{FF2B5EF4-FFF2-40B4-BE49-F238E27FC236}">
                      <a16:creationId xmlns:a16="http://schemas.microsoft.com/office/drawing/2014/main" id="{38F23A37-10BB-F8D1-7B7E-746B60D1890F}"/>
                    </a:ext>
                  </a:extLst>
                </p:cNvPr>
                <p:cNvPicPr>
                  <a:picLocks noChangeAspect="1"/>
                </p:cNvPicPr>
                <p:nvPr/>
              </p:nvPicPr>
              <p:blipFill>
                <a:blip r:embed="rId37"/>
                <a:stretch>
                  <a:fillRect/>
                </a:stretch>
              </p:blipFill>
              <p:spPr>
                <a:xfrm>
                  <a:off x="4746652" y="4951260"/>
                  <a:ext cx="1091524" cy="1091524"/>
                </a:xfrm>
                <a:prstGeom prst="rect">
                  <a:avLst/>
                </a:prstGeom>
              </p:spPr>
            </p:pic>
            <p:pic>
              <p:nvPicPr>
                <p:cNvPr id="41" name="图片 40">
                  <a:extLst>
                    <a:ext uri="{FF2B5EF4-FFF2-40B4-BE49-F238E27FC236}">
                      <a16:creationId xmlns:a16="http://schemas.microsoft.com/office/drawing/2014/main" id="{E36270CF-FE15-9463-C1A9-694A72825999}"/>
                    </a:ext>
                  </a:extLst>
                </p:cNvPr>
                <p:cNvPicPr>
                  <a:picLocks noChangeAspect="1"/>
                </p:cNvPicPr>
                <p:nvPr/>
              </p:nvPicPr>
              <p:blipFill>
                <a:blip r:embed="rId38"/>
                <a:stretch>
                  <a:fillRect/>
                </a:stretch>
              </p:blipFill>
              <p:spPr>
                <a:xfrm>
                  <a:off x="5831115" y="4923356"/>
                  <a:ext cx="1097685" cy="1097685"/>
                </a:xfrm>
                <a:prstGeom prst="rect">
                  <a:avLst/>
                </a:prstGeom>
              </p:spPr>
            </p:pic>
            <p:pic>
              <p:nvPicPr>
                <p:cNvPr id="42" name="图片 41">
                  <a:extLst>
                    <a:ext uri="{FF2B5EF4-FFF2-40B4-BE49-F238E27FC236}">
                      <a16:creationId xmlns:a16="http://schemas.microsoft.com/office/drawing/2014/main" id="{616FA0E0-47ED-8D85-6702-473946C10727}"/>
                    </a:ext>
                  </a:extLst>
                </p:cNvPr>
                <p:cNvPicPr>
                  <a:picLocks noChangeAspect="1"/>
                </p:cNvPicPr>
                <p:nvPr/>
              </p:nvPicPr>
              <p:blipFill>
                <a:blip r:embed="rId39"/>
                <a:stretch>
                  <a:fillRect/>
                </a:stretch>
              </p:blipFill>
              <p:spPr>
                <a:xfrm>
                  <a:off x="6924558" y="4937476"/>
                  <a:ext cx="1084128" cy="1084128"/>
                </a:xfrm>
                <a:prstGeom prst="rect">
                  <a:avLst/>
                </a:prstGeom>
              </p:spPr>
            </p:pic>
            <p:pic>
              <p:nvPicPr>
                <p:cNvPr id="43" name="图片 42">
                  <a:extLst>
                    <a:ext uri="{FF2B5EF4-FFF2-40B4-BE49-F238E27FC236}">
                      <a16:creationId xmlns:a16="http://schemas.microsoft.com/office/drawing/2014/main" id="{15203602-1204-79C0-F971-D2EF28C04C24}"/>
                    </a:ext>
                  </a:extLst>
                </p:cNvPr>
                <p:cNvPicPr>
                  <a:picLocks noChangeAspect="1"/>
                </p:cNvPicPr>
                <p:nvPr/>
              </p:nvPicPr>
              <p:blipFill>
                <a:blip r:embed="rId40"/>
                <a:stretch>
                  <a:fillRect/>
                </a:stretch>
              </p:blipFill>
              <p:spPr>
                <a:xfrm>
                  <a:off x="8013172" y="4923356"/>
                  <a:ext cx="1120758" cy="1120758"/>
                </a:xfrm>
                <a:prstGeom prst="rect">
                  <a:avLst/>
                </a:prstGeom>
              </p:spPr>
            </p:pic>
            <p:pic>
              <p:nvPicPr>
                <p:cNvPr id="44" name="图片 43">
                  <a:extLst>
                    <a:ext uri="{FF2B5EF4-FFF2-40B4-BE49-F238E27FC236}">
                      <a16:creationId xmlns:a16="http://schemas.microsoft.com/office/drawing/2014/main" id="{319CA9BB-47C9-3CEC-D210-265E3E788D52}"/>
                    </a:ext>
                  </a:extLst>
                </p:cNvPr>
                <p:cNvPicPr>
                  <a:picLocks noChangeAspect="1"/>
                </p:cNvPicPr>
                <p:nvPr/>
              </p:nvPicPr>
              <p:blipFill>
                <a:blip r:embed="rId41"/>
                <a:stretch>
                  <a:fillRect/>
                </a:stretch>
              </p:blipFill>
              <p:spPr>
                <a:xfrm>
                  <a:off x="9133930" y="4951259"/>
                  <a:ext cx="1090625" cy="1090625"/>
                </a:xfrm>
                <a:prstGeom prst="rect">
                  <a:avLst/>
                </a:prstGeom>
              </p:spPr>
            </p:pic>
            <p:pic>
              <p:nvPicPr>
                <p:cNvPr id="45" name="图片 44">
                  <a:extLst>
                    <a:ext uri="{FF2B5EF4-FFF2-40B4-BE49-F238E27FC236}">
                      <a16:creationId xmlns:a16="http://schemas.microsoft.com/office/drawing/2014/main" id="{65DD5AF8-D166-9620-901A-A9D173821656}"/>
                    </a:ext>
                  </a:extLst>
                </p:cNvPr>
                <p:cNvPicPr>
                  <a:picLocks noChangeAspect="1"/>
                </p:cNvPicPr>
                <p:nvPr/>
              </p:nvPicPr>
              <p:blipFill>
                <a:blip r:embed="rId42"/>
                <a:stretch>
                  <a:fillRect/>
                </a:stretch>
              </p:blipFill>
              <p:spPr>
                <a:xfrm>
                  <a:off x="10224555" y="4961294"/>
                  <a:ext cx="1084371" cy="1084371"/>
                </a:xfrm>
                <a:prstGeom prst="rect">
                  <a:avLst/>
                </a:prstGeom>
              </p:spPr>
            </p:pic>
          </p:grpSp>
        </p:grpSp>
        <p:grpSp>
          <p:nvGrpSpPr>
            <p:cNvPr id="47" name="组合 46">
              <a:extLst>
                <a:ext uri="{FF2B5EF4-FFF2-40B4-BE49-F238E27FC236}">
                  <a16:creationId xmlns:a16="http://schemas.microsoft.com/office/drawing/2014/main" id="{2096DABE-FEBB-4D5D-65A9-34D90B0700A3}"/>
                </a:ext>
              </a:extLst>
            </p:cNvPr>
            <p:cNvGrpSpPr/>
            <p:nvPr/>
          </p:nvGrpSpPr>
          <p:grpSpPr>
            <a:xfrm>
              <a:off x="1317045" y="1129745"/>
              <a:ext cx="4681603" cy="1975873"/>
              <a:chOff x="1137751" y="1779267"/>
              <a:chExt cx="10162317" cy="4078654"/>
            </a:xfrm>
          </p:grpSpPr>
          <p:pic>
            <p:nvPicPr>
              <p:cNvPr id="48" name="图片 47">
                <a:extLst>
                  <a:ext uri="{FF2B5EF4-FFF2-40B4-BE49-F238E27FC236}">
                    <a16:creationId xmlns:a16="http://schemas.microsoft.com/office/drawing/2014/main" id="{A52C1152-6079-0058-2494-24EF2E812A1A}"/>
                  </a:ext>
                </a:extLst>
              </p:cNvPr>
              <p:cNvPicPr>
                <a:picLocks noChangeAspect="1"/>
              </p:cNvPicPr>
              <p:nvPr/>
            </p:nvPicPr>
            <p:blipFill>
              <a:blip r:embed="rId43"/>
              <a:stretch>
                <a:fillRect/>
              </a:stretch>
            </p:blipFill>
            <p:spPr>
              <a:xfrm>
                <a:off x="1153795" y="1783302"/>
                <a:ext cx="2029530" cy="2029530"/>
              </a:xfrm>
              <a:prstGeom prst="rect">
                <a:avLst/>
              </a:prstGeom>
            </p:spPr>
          </p:pic>
          <p:pic>
            <p:nvPicPr>
              <p:cNvPr id="49" name="图片 48">
                <a:extLst>
                  <a:ext uri="{FF2B5EF4-FFF2-40B4-BE49-F238E27FC236}">
                    <a16:creationId xmlns:a16="http://schemas.microsoft.com/office/drawing/2014/main" id="{DE879FB5-3C83-2D6C-DC2F-F32969DC65AB}"/>
                  </a:ext>
                </a:extLst>
              </p:cNvPr>
              <p:cNvPicPr>
                <a:picLocks noChangeAspect="1"/>
              </p:cNvPicPr>
              <p:nvPr/>
            </p:nvPicPr>
            <p:blipFill>
              <a:blip r:embed="rId44"/>
              <a:stretch>
                <a:fillRect/>
              </a:stretch>
            </p:blipFill>
            <p:spPr>
              <a:xfrm>
                <a:off x="3183325" y="3808108"/>
                <a:ext cx="2028841" cy="2028841"/>
              </a:xfrm>
              <a:prstGeom prst="rect">
                <a:avLst/>
              </a:prstGeom>
            </p:spPr>
          </p:pic>
          <p:pic>
            <p:nvPicPr>
              <p:cNvPr id="50" name="图片 49">
                <a:extLst>
                  <a:ext uri="{FF2B5EF4-FFF2-40B4-BE49-F238E27FC236}">
                    <a16:creationId xmlns:a16="http://schemas.microsoft.com/office/drawing/2014/main" id="{6A9657DF-810A-F075-3F35-D57994ADDCC4}"/>
                  </a:ext>
                </a:extLst>
              </p:cNvPr>
              <p:cNvPicPr>
                <a:picLocks noChangeAspect="1"/>
              </p:cNvPicPr>
              <p:nvPr/>
            </p:nvPicPr>
            <p:blipFill>
              <a:blip r:embed="rId45"/>
              <a:stretch>
                <a:fillRect/>
              </a:stretch>
            </p:blipFill>
            <p:spPr>
              <a:xfrm>
                <a:off x="7242385" y="1782587"/>
                <a:ext cx="2028841" cy="2028841"/>
              </a:xfrm>
              <a:prstGeom prst="rect">
                <a:avLst/>
              </a:prstGeom>
            </p:spPr>
          </p:pic>
          <p:pic>
            <p:nvPicPr>
              <p:cNvPr id="51" name="图片 50">
                <a:extLst>
                  <a:ext uri="{FF2B5EF4-FFF2-40B4-BE49-F238E27FC236}">
                    <a16:creationId xmlns:a16="http://schemas.microsoft.com/office/drawing/2014/main" id="{79A42336-6E4B-426D-B600-2A3CEDD8EC35}"/>
                  </a:ext>
                </a:extLst>
              </p:cNvPr>
              <p:cNvPicPr>
                <a:picLocks noChangeAspect="1"/>
              </p:cNvPicPr>
              <p:nvPr/>
            </p:nvPicPr>
            <p:blipFill>
              <a:blip r:embed="rId46"/>
              <a:stretch>
                <a:fillRect/>
              </a:stretch>
            </p:blipFill>
            <p:spPr>
              <a:xfrm>
                <a:off x="5208616" y="3808108"/>
                <a:ext cx="2029530" cy="2028126"/>
              </a:xfrm>
              <a:prstGeom prst="rect">
                <a:avLst/>
              </a:prstGeom>
            </p:spPr>
          </p:pic>
          <p:pic>
            <p:nvPicPr>
              <p:cNvPr id="52" name="图片 51">
                <a:extLst>
                  <a:ext uri="{FF2B5EF4-FFF2-40B4-BE49-F238E27FC236}">
                    <a16:creationId xmlns:a16="http://schemas.microsoft.com/office/drawing/2014/main" id="{ADCBA03C-4357-ED59-B2EF-309417A5352B}"/>
                  </a:ext>
                </a:extLst>
              </p:cNvPr>
              <p:cNvPicPr>
                <a:picLocks noChangeAspect="1"/>
              </p:cNvPicPr>
              <p:nvPr/>
            </p:nvPicPr>
            <p:blipFill>
              <a:blip r:embed="rId47"/>
              <a:stretch>
                <a:fillRect/>
              </a:stretch>
            </p:blipFill>
            <p:spPr>
              <a:xfrm>
                <a:off x="7238146" y="3809623"/>
                <a:ext cx="2028841" cy="2028841"/>
              </a:xfrm>
              <a:prstGeom prst="rect">
                <a:avLst/>
              </a:prstGeom>
            </p:spPr>
          </p:pic>
          <p:pic>
            <p:nvPicPr>
              <p:cNvPr id="53" name="图片 52">
                <a:extLst>
                  <a:ext uri="{FF2B5EF4-FFF2-40B4-BE49-F238E27FC236}">
                    <a16:creationId xmlns:a16="http://schemas.microsoft.com/office/drawing/2014/main" id="{B8C1186F-1D57-ED13-5122-5A34523E0E18}"/>
                  </a:ext>
                </a:extLst>
              </p:cNvPr>
              <p:cNvPicPr>
                <a:picLocks noChangeAspect="1"/>
              </p:cNvPicPr>
              <p:nvPr/>
            </p:nvPicPr>
            <p:blipFill>
              <a:blip r:embed="rId48"/>
              <a:stretch>
                <a:fillRect/>
              </a:stretch>
            </p:blipFill>
            <p:spPr>
              <a:xfrm>
                <a:off x="9271226" y="1779267"/>
                <a:ext cx="2028841" cy="2028841"/>
              </a:xfrm>
              <a:prstGeom prst="rect">
                <a:avLst/>
              </a:prstGeom>
            </p:spPr>
          </p:pic>
          <p:pic>
            <p:nvPicPr>
              <p:cNvPr id="54" name="图片 53">
                <a:extLst>
                  <a:ext uri="{FF2B5EF4-FFF2-40B4-BE49-F238E27FC236}">
                    <a16:creationId xmlns:a16="http://schemas.microsoft.com/office/drawing/2014/main" id="{5FA41949-3FA3-3968-7ECC-214F4427199C}"/>
                  </a:ext>
                </a:extLst>
              </p:cNvPr>
              <p:cNvPicPr>
                <a:picLocks noChangeAspect="1"/>
              </p:cNvPicPr>
              <p:nvPr/>
            </p:nvPicPr>
            <p:blipFill>
              <a:blip r:embed="rId49"/>
              <a:stretch>
                <a:fillRect/>
              </a:stretch>
            </p:blipFill>
            <p:spPr>
              <a:xfrm>
                <a:off x="1137751" y="3808108"/>
                <a:ext cx="2049813" cy="2049813"/>
              </a:xfrm>
              <a:prstGeom prst="rect">
                <a:avLst/>
              </a:prstGeom>
            </p:spPr>
          </p:pic>
          <p:pic>
            <p:nvPicPr>
              <p:cNvPr id="57" name="图片 56">
                <a:extLst>
                  <a:ext uri="{FF2B5EF4-FFF2-40B4-BE49-F238E27FC236}">
                    <a16:creationId xmlns:a16="http://schemas.microsoft.com/office/drawing/2014/main" id="{C6D33FA8-F8CD-D916-D6D3-4E0D123A0EBB}"/>
                  </a:ext>
                </a:extLst>
              </p:cNvPr>
              <p:cNvPicPr>
                <a:picLocks noChangeAspect="1"/>
              </p:cNvPicPr>
              <p:nvPr/>
            </p:nvPicPr>
            <p:blipFill>
              <a:blip r:embed="rId50"/>
              <a:stretch>
                <a:fillRect/>
              </a:stretch>
            </p:blipFill>
            <p:spPr>
              <a:xfrm>
                <a:off x="5212855" y="1783302"/>
                <a:ext cx="2029530" cy="2029530"/>
              </a:xfrm>
              <a:prstGeom prst="rect">
                <a:avLst/>
              </a:prstGeom>
            </p:spPr>
          </p:pic>
          <p:pic>
            <p:nvPicPr>
              <p:cNvPr id="58" name="图片 57">
                <a:extLst>
                  <a:ext uri="{FF2B5EF4-FFF2-40B4-BE49-F238E27FC236}">
                    <a16:creationId xmlns:a16="http://schemas.microsoft.com/office/drawing/2014/main" id="{31F05DCF-43B6-7C21-9386-9F3BCF58CA5D}"/>
                  </a:ext>
                </a:extLst>
              </p:cNvPr>
              <p:cNvPicPr>
                <a:picLocks noChangeAspect="1"/>
              </p:cNvPicPr>
              <p:nvPr/>
            </p:nvPicPr>
            <p:blipFill>
              <a:blip r:embed="rId51"/>
              <a:stretch>
                <a:fillRect/>
              </a:stretch>
            </p:blipFill>
            <p:spPr>
              <a:xfrm>
                <a:off x="9275467" y="3808108"/>
                <a:ext cx="2024601" cy="2028126"/>
              </a:xfrm>
              <a:prstGeom prst="rect">
                <a:avLst/>
              </a:prstGeom>
            </p:spPr>
          </p:pic>
          <p:pic>
            <p:nvPicPr>
              <p:cNvPr id="59" name="图片 58">
                <a:extLst>
                  <a:ext uri="{FF2B5EF4-FFF2-40B4-BE49-F238E27FC236}">
                    <a16:creationId xmlns:a16="http://schemas.microsoft.com/office/drawing/2014/main" id="{A08F0FC8-0DA7-A3B4-8879-C041B08EB4EF}"/>
                  </a:ext>
                </a:extLst>
              </p:cNvPr>
              <p:cNvPicPr>
                <a:picLocks noChangeAspect="1"/>
              </p:cNvPicPr>
              <p:nvPr/>
            </p:nvPicPr>
            <p:blipFill>
              <a:blip r:embed="rId52"/>
              <a:stretch>
                <a:fillRect/>
              </a:stretch>
            </p:blipFill>
            <p:spPr>
              <a:xfrm>
                <a:off x="3183325" y="1783302"/>
                <a:ext cx="2029530" cy="2029530"/>
              </a:xfrm>
              <a:prstGeom prst="rect">
                <a:avLst/>
              </a:prstGeom>
            </p:spPr>
          </p:pic>
        </p:grpSp>
        <p:grpSp>
          <p:nvGrpSpPr>
            <p:cNvPr id="60" name="组合 59">
              <a:extLst>
                <a:ext uri="{FF2B5EF4-FFF2-40B4-BE49-F238E27FC236}">
                  <a16:creationId xmlns:a16="http://schemas.microsoft.com/office/drawing/2014/main" id="{7679246A-33E6-FE87-7DAA-513A3FCFDCB5}"/>
                </a:ext>
              </a:extLst>
            </p:cNvPr>
            <p:cNvGrpSpPr/>
            <p:nvPr/>
          </p:nvGrpSpPr>
          <p:grpSpPr>
            <a:xfrm>
              <a:off x="5992984" y="1119488"/>
              <a:ext cx="4709883" cy="1985530"/>
              <a:chOff x="5951801" y="3886164"/>
              <a:chExt cx="5057413" cy="2031840"/>
            </a:xfrm>
          </p:grpSpPr>
          <p:pic>
            <p:nvPicPr>
              <p:cNvPr id="61" name="图片 60">
                <a:extLst>
                  <a:ext uri="{FF2B5EF4-FFF2-40B4-BE49-F238E27FC236}">
                    <a16:creationId xmlns:a16="http://schemas.microsoft.com/office/drawing/2014/main" id="{F79FFF4C-8C28-169B-B944-D78272D248DF}"/>
                  </a:ext>
                </a:extLst>
              </p:cNvPr>
              <p:cNvPicPr>
                <a:picLocks noChangeAspect="1"/>
              </p:cNvPicPr>
              <p:nvPr/>
            </p:nvPicPr>
            <p:blipFill>
              <a:blip r:embed="rId53"/>
              <a:stretch>
                <a:fillRect/>
              </a:stretch>
            </p:blipFill>
            <p:spPr>
              <a:xfrm>
                <a:off x="5951801" y="3896660"/>
                <a:ext cx="1006552" cy="1006552"/>
              </a:xfrm>
              <a:prstGeom prst="rect">
                <a:avLst/>
              </a:prstGeom>
            </p:spPr>
          </p:pic>
          <p:pic>
            <p:nvPicPr>
              <p:cNvPr id="62" name="图片 61">
                <a:extLst>
                  <a:ext uri="{FF2B5EF4-FFF2-40B4-BE49-F238E27FC236}">
                    <a16:creationId xmlns:a16="http://schemas.microsoft.com/office/drawing/2014/main" id="{08E07790-9A1F-36CF-51E8-1166E3258EDF}"/>
                  </a:ext>
                </a:extLst>
              </p:cNvPr>
              <p:cNvPicPr>
                <a:picLocks noChangeAspect="1"/>
              </p:cNvPicPr>
              <p:nvPr/>
            </p:nvPicPr>
            <p:blipFill>
              <a:blip r:embed="rId54"/>
              <a:stretch>
                <a:fillRect/>
              </a:stretch>
            </p:blipFill>
            <p:spPr>
              <a:xfrm>
                <a:off x="6955392" y="3888990"/>
                <a:ext cx="1014221" cy="1014221"/>
              </a:xfrm>
              <a:prstGeom prst="rect">
                <a:avLst/>
              </a:prstGeom>
            </p:spPr>
          </p:pic>
          <p:pic>
            <p:nvPicPr>
              <p:cNvPr id="65" name="图片 64">
                <a:extLst>
                  <a:ext uri="{FF2B5EF4-FFF2-40B4-BE49-F238E27FC236}">
                    <a16:creationId xmlns:a16="http://schemas.microsoft.com/office/drawing/2014/main" id="{2A212009-3B70-7FB8-007C-E8C6E0BB6A7B}"/>
                  </a:ext>
                </a:extLst>
              </p:cNvPr>
              <p:cNvPicPr>
                <a:picLocks noChangeAspect="1"/>
              </p:cNvPicPr>
              <p:nvPr/>
            </p:nvPicPr>
            <p:blipFill>
              <a:blip r:embed="rId55"/>
              <a:stretch>
                <a:fillRect/>
              </a:stretch>
            </p:blipFill>
            <p:spPr>
              <a:xfrm>
                <a:off x="7966551" y="3888990"/>
                <a:ext cx="1014221" cy="1014221"/>
              </a:xfrm>
              <a:prstGeom prst="rect">
                <a:avLst/>
              </a:prstGeom>
            </p:spPr>
          </p:pic>
          <p:pic>
            <p:nvPicPr>
              <p:cNvPr id="68" name="图片 67">
                <a:extLst>
                  <a:ext uri="{FF2B5EF4-FFF2-40B4-BE49-F238E27FC236}">
                    <a16:creationId xmlns:a16="http://schemas.microsoft.com/office/drawing/2014/main" id="{5CF10BE0-329C-BA0A-4333-BD22D938020E}"/>
                  </a:ext>
                </a:extLst>
              </p:cNvPr>
              <p:cNvPicPr>
                <a:picLocks noChangeAspect="1"/>
              </p:cNvPicPr>
              <p:nvPr/>
            </p:nvPicPr>
            <p:blipFill>
              <a:blip r:embed="rId56"/>
              <a:stretch>
                <a:fillRect/>
              </a:stretch>
            </p:blipFill>
            <p:spPr>
              <a:xfrm>
                <a:off x="8980772" y="3887577"/>
                <a:ext cx="1014221" cy="1014221"/>
              </a:xfrm>
              <a:prstGeom prst="rect">
                <a:avLst/>
              </a:prstGeom>
            </p:spPr>
          </p:pic>
          <p:pic>
            <p:nvPicPr>
              <p:cNvPr id="76" name="图片 75">
                <a:extLst>
                  <a:ext uri="{FF2B5EF4-FFF2-40B4-BE49-F238E27FC236}">
                    <a16:creationId xmlns:a16="http://schemas.microsoft.com/office/drawing/2014/main" id="{F89ACD67-CC50-585D-23FB-FF9D6DDEC429}"/>
                  </a:ext>
                </a:extLst>
              </p:cNvPr>
              <p:cNvPicPr>
                <a:picLocks noChangeAspect="1"/>
              </p:cNvPicPr>
              <p:nvPr/>
            </p:nvPicPr>
            <p:blipFill>
              <a:blip r:embed="rId57"/>
              <a:stretch>
                <a:fillRect/>
              </a:stretch>
            </p:blipFill>
            <p:spPr>
              <a:xfrm>
                <a:off x="9988970" y="3886164"/>
                <a:ext cx="1017047" cy="1017047"/>
              </a:xfrm>
              <a:prstGeom prst="rect">
                <a:avLst/>
              </a:prstGeom>
            </p:spPr>
          </p:pic>
          <p:pic>
            <p:nvPicPr>
              <p:cNvPr id="77" name="图片 76">
                <a:extLst>
                  <a:ext uri="{FF2B5EF4-FFF2-40B4-BE49-F238E27FC236}">
                    <a16:creationId xmlns:a16="http://schemas.microsoft.com/office/drawing/2014/main" id="{50819B70-AF59-1144-BE91-2E095D169064}"/>
                  </a:ext>
                </a:extLst>
              </p:cNvPr>
              <p:cNvPicPr>
                <a:picLocks noChangeAspect="1"/>
              </p:cNvPicPr>
              <p:nvPr/>
            </p:nvPicPr>
            <p:blipFill>
              <a:blip r:embed="rId58"/>
              <a:stretch>
                <a:fillRect/>
              </a:stretch>
            </p:blipFill>
            <p:spPr>
              <a:xfrm>
                <a:off x="5951802" y="4903212"/>
                <a:ext cx="1014222" cy="1014222"/>
              </a:xfrm>
              <a:prstGeom prst="rect">
                <a:avLst/>
              </a:prstGeom>
            </p:spPr>
          </p:pic>
          <p:pic>
            <p:nvPicPr>
              <p:cNvPr id="78" name="图片 77">
                <a:extLst>
                  <a:ext uri="{FF2B5EF4-FFF2-40B4-BE49-F238E27FC236}">
                    <a16:creationId xmlns:a16="http://schemas.microsoft.com/office/drawing/2014/main" id="{8E32A215-F59C-D4D9-D2B7-F13E754D9034}"/>
                  </a:ext>
                </a:extLst>
              </p:cNvPr>
              <p:cNvPicPr>
                <a:picLocks noChangeAspect="1"/>
              </p:cNvPicPr>
              <p:nvPr/>
            </p:nvPicPr>
            <p:blipFill>
              <a:blip r:embed="rId59"/>
              <a:stretch>
                <a:fillRect/>
              </a:stretch>
            </p:blipFill>
            <p:spPr>
              <a:xfrm>
                <a:off x="6967562" y="4895635"/>
                <a:ext cx="990907" cy="1022369"/>
              </a:xfrm>
              <a:prstGeom prst="rect">
                <a:avLst/>
              </a:prstGeom>
            </p:spPr>
          </p:pic>
          <p:pic>
            <p:nvPicPr>
              <p:cNvPr id="79" name="图片 78">
                <a:extLst>
                  <a:ext uri="{FF2B5EF4-FFF2-40B4-BE49-F238E27FC236}">
                    <a16:creationId xmlns:a16="http://schemas.microsoft.com/office/drawing/2014/main" id="{01033E4B-A427-2D8D-2CC6-7C57E146D37E}"/>
                  </a:ext>
                </a:extLst>
              </p:cNvPr>
              <p:cNvPicPr>
                <a:picLocks noChangeAspect="1"/>
              </p:cNvPicPr>
              <p:nvPr/>
            </p:nvPicPr>
            <p:blipFill>
              <a:blip r:embed="rId60"/>
              <a:stretch>
                <a:fillRect/>
              </a:stretch>
            </p:blipFill>
            <p:spPr>
              <a:xfrm>
                <a:off x="7958469" y="4892700"/>
                <a:ext cx="1022303" cy="1022303"/>
              </a:xfrm>
              <a:prstGeom prst="rect">
                <a:avLst/>
              </a:prstGeom>
            </p:spPr>
          </p:pic>
          <p:pic>
            <p:nvPicPr>
              <p:cNvPr id="80" name="图片 79">
                <a:extLst>
                  <a:ext uri="{FF2B5EF4-FFF2-40B4-BE49-F238E27FC236}">
                    <a16:creationId xmlns:a16="http://schemas.microsoft.com/office/drawing/2014/main" id="{53AE3D25-CF1A-6D7C-9A8B-7AE4BB515DB8}"/>
                  </a:ext>
                </a:extLst>
              </p:cNvPr>
              <p:cNvPicPr>
                <a:picLocks noChangeAspect="1"/>
              </p:cNvPicPr>
              <p:nvPr/>
            </p:nvPicPr>
            <p:blipFill>
              <a:blip r:embed="rId61"/>
              <a:stretch>
                <a:fillRect/>
              </a:stretch>
            </p:blipFill>
            <p:spPr>
              <a:xfrm>
                <a:off x="8980773" y="4895636"/>
                <a:ext cx="1017048" cy="1017047"/>
              </a:xfrm>
              <a:prstGeom prst="rect">
                <a:avLst/>
              </a:prstGeom>
            </p:spPr>
          </p:pic>
          <p:pic>
            <p:nvPicPr>
              <p:cNvPr id="81" name="图片 80">
                <a:extLst>
                  <a:ext uri="{FF2B5EF4-FFF2-40B4-BE49-F238E27FC236}">
                    <a16:creationId xmlns:a16="http://schemas.microsoft.com/office/drawing/2014/main" id="{3B99E09C-2250-8C62-6354-06786343EAEA}"/>
                  </a:ext>
                </a:extLst>
              </p:cNvPr>
              <p:cNvPicPr>
                <a:picLocks noChangeAspect="1"/>
              </p:cNvPicPr>
              <p:nvPr/>
            </p:nvPicPr>
            <p:blipFill>
              <a:blip r:embed="rId62"/>
              <a:stretch>
                <a:fillRect/>
              </a:stretch>
            </p:blipFill>
            <p:spPr>
              <a:xfrm>
                <a:off x="9997821" y="4903211"/>
                <a:ext cx="1011393" cy="1011393"/>
              </a:xfrm>
              <a:prstGeom prst="rect">
                <a:avLst/>
              </a:prstGeom>
            </p:spPr>
          </p:pic>
        </p:grpSp>
      </p:grpSp>
    </p:spTree>
    <p:extLst>
      <p:ext uri="{BB962C8B-B14F-4D97-AF65-F5344CB8AC3E}">
        <p14:creationId xmlns:p14="http://schemas.microsoft.com/office/powerpoint/2010/main" val="365395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ADBFA-C026-54B4-053E-A38BE7D3EDE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A2B5C8A8-0D07-DAB0-DE6F-11C601C6A227}"/>
              </a:ext>
            </a:extLst>
          </p:cNvPr>
          <p:cNvSpPr/>
          <p:nvPr/>
        </p:nvSpPr>
        <p:spPr>
          <a:xfrm>
            <a:off x="2894510" y="2782669"/>
            <a:ext cx="7643596" cy="646331"/>
          </a:xfrm>
          <a:prstGeom prst="rect">
            <a:avLst/>
          </a:prstGeom>
        </p:spPr>
        <p:txBody>
          <a:bodyPr wrap="square">
            <a:spAutoFit/>
          </a:bodyPr>
          <a:lstStyle/>
          <a:p>
            <a:pPr lvl="0" algn="ctr" fontAlgn="base">
              <a:spcAft>
                <a:spcPct val="0"/>
              </a:spcAft>
              <a:defRPr/>
            </a:pPr>
            <a:r>
              <a:rPr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下一步计划</a:t>
            </a:r>
          </a:p>
        </p:txBody>
      </p:sp>
      <p:sp>
        <p:nvSpPr>
          <p:cNvPr id="7" name="直角三角形 6">
            <a:extLst>
              <a:ext uri="{FF2B5EF4-FFF2-40B4-BE49-F238E27FC236}">
                <a16:creationId xmlns:a16="http://schemas.microsoft.com/office/drawing/2014/main" id="{1F242D4F-77F2-8846-BF28-3EEF793E58CE}"/>
              </a:ext>
            </a:extLst>
          </p:cNvPr>
          <p:cNvSpPr/>
          <p:nvPr/>
        </p:nvSpPr>
        <p:spPr>
          <a:xfrm flipH="1" flipV="1">
            <a:off x="2423042" y="3911782"/>
            <a:ext cx="942936" cy="432309"/>
          </a:xfrm>
          <a:prstGeom prst="rtTriangle">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55402F7A-357D-66FA-5B51-BD61015791D5}"/>
              </a:ext>
            </a:extLst>
          </p:cNvPr>
          <p:cNvSpPr/>
          <p:nvPr/>
        </p:nvSpPr>
        <p:spPr>
          <a:xfrm>
            <a:off x="2894510" y="2792359"/>
            <a:ext cx="2108269" cy="646331"/>
          </a:xfrm>
          <a:prstGeom prst="rect">
            <a:avLst/>
          </a:prstGeom>
        </p:spPr>
        <p:txBody>
          <a:bodyPr wrap="none">
            <a:spAutoFit/>
          </a:bodyPr>
          <a:lstStyle/>
          <a:p>
            <a:r>
              <a:rPr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Part 04   </a:t>
            </a:r>
            <a:endParaRPr lang="zh-CN" altLang="en-US" dirty="0"/>
          </a:p>
        </p:txBody>
      </p:sp>
    </p:spTree>
    <p:extLst>
      <p:ext uri="{BB962C8B-B14F-4D97-AF65-F5344CB8AC3E}">
        <p14:creationId xmlns:p14="http://schemas.microsoft.com/office/powerpoint/2010/main" val="384280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D4A6-737D-4A71-AD08-F2FE9BA88C4D}"/>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5401B801-1193-B018-22A8-A19E13DBCBEE}"/>
              </a:ext>
            </a:extLst>
          </p:cNvPr>
          <p:cNvSpPr/>
          <p:nvPr/>
        </p:nvSpPr>
        <p:spPr>
          <a:xfrm>
            <a:off x="1015981" y="382369"/>
            <a:ext cx="1107996"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打算</a:t>
            </a:r>
          </a:p>
        </p:txBody>
      </p:sp>
      <p:sp>
        <p:nvSpPr>
          <p:cNvPr id="55" name="文本框 54">
            <a:extLst>
              <a:ext uri="{FF2B5EF4-FFF2-40B4-BE49-F238E27FC236}">
                <a16:creationId xmlns:a16="http://schemas.microsoft.com/office/drawing/2014/main" id="{691B99FC-5194-32C2-2CF9-06CA669DC9DF}"/>
              </a:ext>
            </a:extLst>
          </p:cNvPr>
          <p:cNvSpPr txBox="1"/>
          <p:nvPr/>
        </p:nvSpPr>
        <p:spPr>
          <a:xfrm>
            <a:off x="1015981" y="1638998"/>
            <a:ext cx="6941034" cy="1286250"/>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关注流匹配的发展现状，有哪些流匹配框架下的更好的方法。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关注如何将条件信息融入流匹配模型的方法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测试一些流匹配模型的实际性能</a:t>
            </a:r>
          </a:p>
        </p:txBody>
      </p:sp>
    </p:spTree>
    <p:extLst>
      <p:ext uri="{BB962C8B-B14F-4D97-AF65-F5344CB8AC3E}">
        <p14:creationId xmlns:p14="http://schemas.microsoft.com/office/powerpoint/2010/main" val="318508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00" t="430" r="7017" b="4660"/>
          <a:stretch/>
        </p:blipFill>
        <p:spPr>
          <a:xfrm>
            <a:off x="0" y="-22123"/>
            <a:ext cx="12192000" cy="6880123"/>
          </a:xfrm>
          <a:prstGeom prst="rect">
            <a:avLst/>
          </a:prstGeom>
        </p:spPr>
      </p:pic>
      <p:sp>
        <p:nvSpPr>
          <p:cNvPr id="5" name="矩形 4"/>
          <p:cNvSpPr/>
          <p:nvPr/>
        </p:nvSpPr>
        <p:spPr>
          <a:xfrm>
            <a:off x="0" y="-22124"/>
            <a:ext cx="12192000" cy="6880123"/>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81206" y="3916018"/>
            <a:ext cx="4653441" cy="1474982"/>
          </a:xfrm>
          <a:prstGeom prst="rect">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ea typeface="思源黑体 CN Normal" panose="020B0400000000000000" pitchFamily="34" charset="-122"/>
              <a:cs typeface="+mn-ea"/>
            </a:endParaRPr>
          </a:p>
        </p:txBody>
      </p:sp>
      <p:sp>
        <p:nvSpPr>
          <p:cNvPr id="14" name="矩形 13"/>
          <p:cNvSpPr/>
          <p:nvPr/>
        </p:nvSpPr>
        <p:spPr>
          <a:xfrm>
            <a:off x="8645360" y="4170523"/>
            <a:ext cx="2997035" cy="961289"/>
          </a:xfrm>
          <a:prstGeom prst="rect">
            <a:avLst/>
          </a:prstGeom>
        </p:spPr>
        <p:txBody>
          <a:bodyPr wrap="square">
            <a:spAutoFit/>
          </a:bodyPr>
          <a:lstStyle/>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覃伟桐</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2026</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月</a:t>
            </a:r>
            <a:endPar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grpSp>
        <p:nvGrpSpPr>
          <p:cNvPr id="2" name="组合 1"/>
          <p:cNvGrpSpPr/>
          <p:nvPr/>
        </p:nvGrpSpPr>
        <p:grpSpPr>
          <a:xfrm>
            <a:off x="0" y="3071191"/>
            <a:ext cx="8388626" cy="2842593"/>
            <a:chOff x="0" y="3071191"/>
            <a:chExt cx="8388626" cy="2842593"/>
          </a:xfrm>
        </p:grpSpPr>
        <p:sp>
          <p:nvSpPr>
            <p:cNvPr id="7" name="矩形 6"/>
            <p:cNvSpPr/>
            <p:nvPr/>
          </p:nvSpPr>
          <p:spPr>
            <a:xfrm>
              <a:off x="0" y="3071191"/>
              <a:ext cx="8388626" cy="2842593"/>
            </a:xfrm>
            <a:prstGeom prst="rect">
              <a:avLst/>
            </a:prstGeom>
            <a:solidFill>
              <a:srgbClr val="B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52887" y="3345524"/>
              <a:ext cx="5527344" cy="2317895"/>
              <a:chOff x="3364482" y="2466802"/>
              <a:chExt cx="5148441" cy="2317895"/>
            </a:xfrm>
          </p:grpSpPr>
          <p:sp>
            <p:nvSpPr>
              <p:cNvPr id="9" name="矩形 8"/>
              <p:cNvSpPr/>
              <p:nvPr/>
            </p:nvSpPr>
            <p:spPr>
              <a:xfrm>
                <a:off x="3364482" y="2466802"/>
                <a:ext cx="1326583" cy="2317895"/>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7774" y="2949496"/>
                <a:ext cx="4485149" cy="1569660"/>
              </a:xfrm>
              <a:prstGeom prst="rect">
                <a:avLst/>
              </a:prstGeom>
              <a:solidFill>
                <a:srgbClr val="BA0000"/>
              </a:solidFill>
            </p:spPr>
            <p:txBody>
              <a:bodyPr wrap="square">
                <a:spAutoFit/>
              </a:bodyPr>
              <a:lstStyle/>
              <a:p>
                <a:pPr algn="ctr">
                  <a:lnSpc>
                    <a:spcPct val="120000"/>
                  </a:lnSpc>
                  <a:buFont typeface="Arial" panose="020B0604020202020204" pitchFamily="34" charset="0"/>
                  <a:buNone/>
                </a:pPr>
                <a:r>
                  <a:rPr lang="zh-CN" altLang="en-US" sz="8000" b="1" dirty="0">
                    <a:solidFill>
                      <a:schemeClr val="bg1"/>
                    </a:solidFill>
                    <a:latin typeface="微软雅黑" panose="020B0503020204020204" pitchFamily="34" charset="-122"/>
                    <a:ea typeface="微软雅黑" panose="020B0503020204020204" pitchFamily="34" charset="-122"/>
                  </a:rPr>
                  <a:t>谢谢大家！</a:t>
                </a:r>
              </a:p>
            </p:txBody>
          </p:sp>
          <p:grpSp>
            <p:nvGrpSpPr>
              <p:cNvPr id="11" name="组合 10"/>
              <p:cNvGrpSpPr/>
              <p:nvPr/>
            </p:nvGrpSpPr>
            <p:grpSpPr>
              <a:xfrm>
                <a:off x="3496686" y="2473022"/>
                <a:ext cx="360000" cy="511034"/>
                <a:chOff x="1088136" y="1335024"/>
                <a:chExt cx="360000" cy="511034"/>
              </a:xfrm>
            </p:grpSpPr>
            <p:cxnSp>
              <p:nvCxnSpPr>
                <p:cNvPr id="12" name="直接连接符 11"/>
                <p:cNvCxnSpPr/>
                <p:nvPr/>
              </p:nvCxnSpPr>
              <p:spPr>
                <a:xfrm flipV="1">
                  <a:off x="1088136" y="1335024"/>
                  <a:ext cx="360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2732" y="1486058"/>
                  <a:ext cx="0" cy="360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8" name="直接连接符 17"/>
          <p:cNvCxnSpPr/>
          <p:nvPr/>
        </p:nvCxnSpPr>
        <p:spPr>
          <a:xfrm flipH="1" flipV="1">
            <a:off x="1094821" y="5557263"/>
            <a:ext cx="60590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478031" y="1576765"/>
            <a:ext cx="2363081" cy="589473"/>
            <a:chOff x="5738920" y="1479693"/>
            <a:chExt cx="2363081" cy="589473"/>
          </a:xfrm>
        </p:grpSpPr>
        <p:grpSp>
          <p:nvGrpSpPr>
            <p:cNvPr id="60" name="组合 59"/>
            <p:cNvGrpSpPr/>
            <p:nvPr/>
          </p:nvGrpSpPr>
          <p:grpSpPr>
            <a:xfrm>
              <a:off x="5738920" y="1479693"/>
              <a:ext cx="679374" cy="589473"/>
              <a:chOff x="725726" y="1781746"/>
              <a:chExt cx="515267" cy="515267"/>
            </a:xfrm>
          </p:grpSpPr>
          <p:sp>
            <p:nvSpPr>
              <p:cNvPr id="63" name="椭圆 62"/>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64" name="矩形 63"/>
              <p:cNvSpPr/>
              <p:nvPr/>
            </p:nvSpPr>
            <p:spPr>
              <a:xfrm>
                <a:off x="759891" y="1823935"/>
                <a:ext cx="453732"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01</a:t>
                </a:r>
                <a:endParaRPr lang="zh-CN" altLang="en-US" sz="2800" dirty="0">
                  <a:solidFill>
                    <a:schemeClr val="tx1">
                      <a:lumMod val="85000"/>
                      <a:lumOff val="15000"/>
                    </a:schemeClr>
                  </a:solidFill>
                  <a:latin typeface="Stencil" panose="040409050D0802020404" pitchFamily="82" charset="0"/>
                </a:endParaRPr>
              </a:p>
            </p:txBody>
          </p:sp>
        </p:grpSp>
        <p:sp>
          <p:nvSpPr>
            <p:cNvPr id="61" name="矩形 60"/>
            <p:cNvSpPr/>
            <p:nvPr/>
          </p:nvSpPr>
          <p:spPr>
            <a:xfrm>
              <a:off x="6481044" y="1512819"/>
              <a:ext cx="1620957" cy="523220"/>
            </a:xfrm>
            <a:prstGeom prst="rect">
              <a:avLst/>
            </a:prstGeom>
          </p:spPr>
          <p:txBody>
            <a:bodyPr wrap="none">
              <a:spAutoFit/>
            </a:bodyPr>
            <a:lstStyle/>
            <a:p>
              <a:pPr lvl="0">
                <a:spcBef>
                  <a:spcPct val="20000"/>
                </a:spcBef>
                <a:defRPr/>
              </a:pPr>
              <a:r>
                <a:rPr lang="zh-CN" altLang="en-US" sz="2800" b="1" kern="0" dirty="0">
                  <a:solidFill>
                    <a:schemeClr val="tx1">
                      <a:lumMod val="95000"/>
                      <a:lumOff val="5000"/>
                    </a:schemeClr>
                  </a:solidFill>
                  <a:latin typeface="微软雅黑" panose="020B0503020204020204" pitchFamily="34" charset="-122"/>
                  <a:ea typeface="微软雅黑" panose="020B0503020204020204" pitchFamily="34" charset="-122"/>
                </a:rPr>
                <a:t>扩散模型</a:t>
              </a:r>
            </a:p>
          </p:txBody>
        </p:sp>
      </p:grpSp>
      <p:grpSp>
        <p:nvGrpSpPr>
          <p:cNvPr id="8" name="组合 7"/>
          <p:cNvGrpSpPr/>
          <p:nvPr/>
        </p:nvGrpSpPr>
        <p:grpSpPr>
          <a:xfrm>
            <a:off x="6478031" y="3782859"/>
            <a:ext cx="4526551" cy="589473"/>
            <a:chOff x="5729886" y="3689095"/>
            <a:chExt cx="4526551" cy="589473"/>
          </a:xfrm>
        </p:grpSpPr>
        <p:grpSp>
          <p:nvGrpSpPr>
            <p:cNvPr id="69" name="组合 68"/>
            <p:cNvGrpSpPr/>
            <p:nvPr/>
          </p:nvGrpSpPr>
          <p:grpSpPr>
            <a:xfrm>
              <a:off x="5729886" y="3689095"/>
              <a:ext cx="677509" cy="589473"/>
              <a:chOff x="725726" y="1781746"/>
              <a:chExt cx="515267" cy="515267"/>
            </a:xfrm>
          </p:grpSpPr>
          <p:sp>
            <p:nvSpPr>
              <p:cNvPr id="72" name="椭圆 71"/>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73" name="矩形 72"/>
              <p:cNvSpPr/>
              <p:nvPr/>
            </p:nvSpPr>
            <p:spPr>
              <a:xfrm>
                <a:off x="759268" y="1823935"/>
                <a:ext cx="454981"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03</a:t>
                </a:r>
                <a:endParaRPr lang="zh-CN" altLang="en-US" sz="2800" dirty="0">
                  <a:solidFill>
                    <a:schemeClr val="tx1">
                      <a:lumMod val="85000"/>
                      <a:lumOff val="15000"/>
                    </a:schemeClr>
                  </a:solidFill>
                  <a:latin typeface="Stencil" panose="040409050D0802020404" pitchFamily="82" charset="0"/>
                </a:endParaRPr>
              </a:p>
            </p:txBody>
          </p:sp>
        </p:grpSp>
        <p:sp>
          <p:nvSpPr>
            <p:cNvPr id="70" name="矩形 69"/>
            <p:cNvSpPr/>
            <p:nvPr/>
          </p:nvSpPr>
          <p:spPr>
            <a:xfrm>
              <a:off x="6481044" y="3737360"/>
              <a:ext cx="3775393" cy="523220"/>
            </a:xfrm>
            <a:prstGeom prst="rect">
              <a:avLst/>
            </a:prstGeom>
          </p:spPr>
          <p:txBody>
            <a:bodyPr wrap="non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一步采样的平均流匹配</a:t>
              </a:r>
            </a:p>
          </p:txBody>
        </p:sp>
      </p:grpSp>
      <p:grpSp>
        <p:nvGrpSpPr>
          <p:cNvPr id="7" name="组合 6"/>
          <p:cNvGrpSpPr/>
          <p:nvPr/>
        </p:nvGrpSpPr>
        <p:grpSpPr>
          <a:xfrm>
            <a:off x="6478031" y="2679812"/>
            <a:ext cx="3808405" cy="589473"/>
            <a:chOff x="5738920" y="2637001"/>
            <a:chExt cx="3808405" cy="589473"/>
          </a:xfrm>
        </p:grpSpPr>
        <p:sp>
          <p:nvSpPr>
            <p:cNvPr id="41" name="矩形 40"/>
            <p:cNvSpPr/>
            <p:nvPr/>
          </p:nvSpPr>
          <p:spPr>
            <a:xfrm>
              <a:off x="6481044" y="2685266"/>
              <a:ext cx="3066281" cy="523220"/>
            </a:xfrm>
            <a:prstGeom prst="rect">
              <a:avLst/>
            </a:prstGeom>
          </p:spPr>
          <p:txBody>
            <a:bodyPr wrap="squar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流匹配</a:t>
              </a:r>
            </a:p>
          </p:txBody>
        </p:sp>
        <p:grpSp>
          <p:nvGrpSpPr>
            <p:cNvPr id="40" name="组合 39"/>
            <p:cNvGrpSpPr/>
            <p:nvPr/>
          </p:nvGrpSpPr>
          <p:grpSpPr>
            <a:xfrm>
              <a:off x="5738920" y="2637001"/>
              <a:ext cx="676565" cy="589473"/>
              <a:chOff x="725726" y="1781746"/>
              <a:chExt cx="515267" cy="515267"/>
            </a:xfrm>
          </p:grpSpPr>
          <p:sp>
            <p:nvSpPr>
              <p:cNvPr id="42" name="椭圆 41"/>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43" name="矩形 42"/>
              <p:cNvSpPr/>
              <p:nvPr/>
            </p:nvSpPr>
            <p:spPr>
              <a:xfrm>
                <a:off x="758950" y="1823935"/>
                <a:ext cx="455616"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02</a:t>
                </a:r>
                <a:endParaRPr lang="zh-CN" altLang="en-US" sz="2800" dirty="0">
                  <a:solidFill>
                    <a:schemeClr val="tx1">
                      <a:lumMod val="85000"/>
                      <a:lumOff val="15000"/>
                    </a:schemeClr>
                  </a:solidFill>
                  <a:latin typeface="Stencil" panose="040409050D0802020404" pitchFamily="82" charset="0"/>
                </a:endParaRPr>
              </a:p>
            </p:txBody>
          </p:sp>
        </p:grpSp>
      </p:grpSp>
      <p:grpSp>
        <p:nvGrpSpPr>
          <p:cNvPr id="9" name="组合 8"/>
          <p:cNvGrpSpPr/>
          <p:nvPr/>
        </p:nvGrpSpPr>
        <p:grpSpPr>
          <a:xfrm>
            <a:off x="6478031" y="4885905"/>
            <a:ext cx="3808405" cy="589473"/>
            <a:chOff x="5761907" y="4788833"/>
            <a:chExt cx="3808405" cy="589473"/>
          </a:xfrm>
        </p:grpSpPr>
        <p:grpSp>
          <p:nvGrpSpPr>
            <p:cNvPr id="55" name="组合 54">
              <a:extLst>
                <a:ext uri="{FF2B5EF4-FFF2-40B4-BE49-F238E27FC236}">
                  <a16:creationId xmlns:a16="http://schemas.microsoft.com/office/drawing/2014/main" id="{B7FA4EEB-803C-49BE-8FEA-63A4E74664AD}"/>
                </a:ext>
              </a:extLst>
            </p:cNvPr>
            <p:cNvGrpSpPr/>
            <p:nvPr/>
          </p:nvGrpSpPr>
          <p:grpSpPr>
            <a:xfrm>
              <a:off x="5761907" y="4788833"/>
              <a:ext cx="676565" cy="589473"/>
              <a:chOff x="725726" y="1781746"/>
              <a:chExt cx="515267" cy="515267"/>
            </a:xfrm>
          </p:grpSpPr>
          <p:sp>
            <p:nvSpPr>
              <p:cNvPr id="57" name="椭圆 56">
                <a:extLst>
                  <a:ext uri="{FF2B5EF4-FFF2-40B4-BE49-F238E27FC236}">
                    <a16:creationId xmlns:a16="http://schemas.microsoft.com/office/drawing/2014/main" id="{7B5EBCF4-6EC9-4FB6-9BB3-3C680D3D9F7F}"/>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62" name="矩形 61">
                <a:extLst>
                  <a:ext uri="{FF2B5EF4-FFF2-40B4-BE49-F238E27FC236}">
                    <a16:creationId xmlns:a16="http://schemas.microsoft.com/office/drawing/2014/main" id="{A26D1B26-BBBC-401E-A00C-EFE7928E92C4}"/>
                  </a:ext>
                </a:extLst>
              </p:cNvPr>
              <p:cNvSpPr/>
              <p:nvPr/>
            </p:nvSpPr>
            <p:spPr>
              <a:xfrm>
                <a:off x="759561" y="1823935"/>
                <a:ext cx="454395"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04</a:t>
                </a:r>
                <a:endParaRPr lang="zh-CN" altLang="en-US" sz="2800" dirty="0">
                  <a:solidFill>
                    <a:schemeClr val="tx1">
                      <a:lumMod val="85000"/>
                      <a:lumOff val="15000"/>
                    </a:schemeClr>
                  </a:solidFill>
                  <a:latin typeface="Stencil" panose="040409050D0802020404" pitchFamily="82" charset="0"/>
                </a:endParaRPr>
              </a:p>
            </p:txBody>
          </p:sp>
        </p:grpSp>
        <p:sp>
          <p:nvSpPr>
            <p:cNvPr id="56" name="矩形 55">
              <a:extLst>
                <a:ext uri="{FF2B5EF4-FFF2-40B4-BE49-F238E27FC236}">
                  <a16:creationId xmlns:a16="http://schemas.microsoft.com/office/drawing/2014/main" id="{92BAFC65-3192-400E-AE42-D11865181565}"/>
                </a:ext>
              </a:extLst>
            </p:cNvPr>
            <p:cNvSpPr/>
            <p:nvPr/>
          </p:nvSpPr>
          <p:spPr>
            <a:xfrm>
              <a:off x="6481044" y="4821959"/>
              <a:ext cx="3089268" cy="523220"/>
            </a:xfrm>
            <a:prstGeom prst="rect">
              <a:avLst/>
            </a:prstGeom>
          </p:spPr>
          <p:txBody>
            <a:bodyPr wrap="squar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下一步计划</a:t>
              </a:r>
            </a:p>
          </p:txBody>
        </p:sp>
      </p:grpSp>
      <p:sp>
        <p:nvSpPr>
          <p:cNvPr id="66" name="文本占位符 1"/>
          <p:cNvSpPr txBox="1">
            <a:spLocks/>
          </p:cNvSpPr>
          <p:nvPr/>
        </p:nvSpPr>
        <p:spPr>
          <a:xfrm>
            <a:off x="425460" y="3724190"/>
            <a:ext cx="3330203"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000" b="1" i="1" dirty="0">
                <a:solidFill>
                  <a:schemeClr val="bg1"/>
                </a:solidFill>
                <a:latin typeface="Arial Black" panose="020B0A04020102020204" pitchFamily="34" charset="0"/>
              </a:rPr>
              <a:t>CONTENTS</a:t>
            </a:r>
          </a:p>
        </p:txBody>
      </p:sp>
    </p:spTree>
    <p:extLst>
      <p:ext uri="{BB962C8B-B14F-4D97-AF65-F5344CB8AC3E}">
        <p14:creationId xmlns:p14="http://schemas.microsoft.com/office/powerpoint/2010/main" val="221800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4D373-93AA-5A0A-10FD-52156339437F}"/>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541866E-E5FA-F361-4AA4-A2EE3390500B}"/>
              </a:ext>
            </a:extLst>
          </p:cNvPr>
          <p:cNvSpPr/>
          <p:nvPr/>
        </p:nvSpPr>
        <p:spPr>
          <a:xfrm>
            <a:off x="2423041" y="2773918"/>
            <a:ext cx="7643596" cy="646331"/>
          </a:xfrm>
          <a:prstGeom prst="rect">
            <a:avLst/>
          </a:prstGeom>
        </p:spPr>
        <p:txBody>
          <a:bodyPr wrap="square">
            <a:spAutoFit/>
          </a:bodyPr>
          <a:lstStyle/>
          <a:p>
            <a:pPr lvl="0" algn="ctr" fontAlgn="base">
              <a:spcAft>
                <a:spcPct val="0"/>
              </a:spcAft>
              <a:defRPr/>
            </a:pPr>
            <a:r>
              <a:rPr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扩散模型</a:t>
            </a:r>
          </a:p>
        </p:txBody>
      </p:sp>
      <p:sp>
        <p:nvSpPr>
          <p:cNvPr id="7" name="直角三角形 6">
            <a:extLst>
              <a:ext uri="{FF2B5EF4-FFF2-40B4-BE49-F238E27FC236}">
                <a16:creationId xmlns:a16="http://schemas.microsoft.com/office/drawing/2014/main" id="{23999228-C5E1-F5E2-020C-D6A877F8C53F}"/>
              </a:ext>
            </a:extLst>
          </p:cNvPr>
          <p:cNvSpPr/>
          <p:nvPr/>
        </p:nvSpPr>
        <p:spPr>
          <a:xfrm flipH="1" flipV="1">
            <a:off x="2423042" y="3911782"/>
            <a:ext cx="942936" cy="432309"/>
          </a:xfrm>
          <a:prstGeom prst="rtTriangle">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EF3AC91D-1E64-2DBC-8B02-8CF31609751F}"/>
              </a:ext>
            </a:extLst>
          </p:cNvPr>
          <p:cNvSpPr/>
          <p:nvPr/>
        </p:nvSpPr>
        <p:spPr>
          <a:xfrm>
            <a:off x="2894510" y="2792359"/>
            <a:ext cx="1980029" cy="646331"/>
          </a:xfrm>
          <a:prstGeom prst="rect">
            <a:avLst/>
          </a:prstGeom>
        </p:spPr>
        <p:txBody>
          <a:bodyPr wrap="none">
            <a:spAutoFit/>
          </a:bodyPr>
          <a:lstStyle/>
          <a:p>
            <a:r>
              <a:rPr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Part 01  </a:t>
            </a:r>
            <a:endParaRPr lang="zh-CN" altLang="en-US" dirty="0"/>
          </a:p>
        </p:txBody>
      </p:sp>
    </p:spTree>
    <p:extLst>
      <p:ext uri="{BB962C8B-B14F-4D97-AF65-F5344CB8AC3E}">
        <p14:creationId xmlns:p14="http://schemas.microsoft.com/office/powerpoint/2010/main" val="48213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56FE5-40D4-CC2C-1ED2-169BE5F3A97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45A434ED-FC48-2342-5D93-52A976B6FDFE}"/>
              </a:ext>
            </a:extLst>
          </p:cNvPr>
          <p:cNvSpPr/>
          <p:nvPr/>
        </p:nvSpPr>
        <p:spPr>
          <a:xfrm>
            <a:off x="951422" y="402592"/>
            <a:ext cx="203132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扩散模型</a:t>
            </a:r>
          </a:p>
        </p:txBody>
      </p:sp>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8A7F8215-94EA-5538-5D66-78A632AE2061}"/>
                  </a:ext>
                </a:extLst>
              </p:cNvPr>
              <p:cNvSpPr/>
              <p:nvPr/>
            </p:nvSpPr>
            <p:spPr>
              <a:xfrm>
                <a:off x="3688482" y="1441119"/>
                <a:ext cx="4815036" cy="400110"/>
              </a:xfrm>
              <a:prstGeom prst="rect">
                <a:avLst/>
              </a:prstGeom>
            </p:spPr>
            <p:txBody>
              <a:bodyPr wrap="none">
                <a:spAutoFit/>
              </a:bodyPr>
              <a:lstStyle/>
              <a:p>
                <a:pPr lvl="0">
                  <a:spcBef>
                    <a:spcPct val="20000"/>
                  </a:spcBef>
                  <a:defRPr/>
                </a:pPr>
                <a:r>
                  <a:rPr kumimoji="0" lang="zh-CN" altLang="en-US" sz="20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基于</a:t>
                </a:r>
                <a:r>
                  <a:rPr kumimoji="0" lang="zh-CN" altLang="en-US" sz="2000" b="1" i="0" u="none" strike="noStrike" kern="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分数（</a:t>
                </a:r>
                <a14:m>
                  <m:oMath xmlns:m="http://schemas.openxmlformats.org/officeDocument/2006/math">
                    <m:sSub>
                      <m:sSubPr>
                        <m:ctrlPr>
                          <a:rPr kumimoji="0" lang="zh-CN" altLang="en-US" sz="2000" b="1" i="1" u="none" strike="noStrike" kern="0" cap="none" spc="0" normalizeH="0" baseline="0" noProof="0" smtClean="0">
                            <a:ln>
                              <a:noFill/>
                            </a:ln>
                            <a:solidFill>
                              <a:srgbClr val="C00000"/>
                            </a:solidFill>
                            <a:effectLst/>
                            <a:uLnTx/>
                            <a:uFillTx/>
                            <a:latin typeface="Cambria Math" panose="02040503050406030204" pitchFamily="18" charset="0"/>
                          </a:rPr>
                        </m:ctrlPr>
                      </m:sSubPr>
                      <m:e>
                        <m:r>
                          <m:rPr>
                            <m:sty m:val="p"/>
                          </m:rPr>
                          <a:rPr kumimoji="0" lang="zh-CN" altLang="en-US" sz="2000" b="1" i="1" u="none" strike="noStrike" kern="0" cap="none" spc="0" normalizeH="0" baseline="0" noProof="0" smtClean="0">
                            <a:ln>
                              <a:noFill/>
                            </a:ln>
                            <a:solidFill>
                              <a:srgbClr val="C00000"/>
                            </a:solidFill>
                            <a:effectLst/>
                            <a:uLnTx/>
                            <a:uFillTx/>
                            <a:latin typeface="Cambria Math" panose="02040503050406030204" pitchFamily="18" charset="0"/>
                          </a:rPr>
                          <m:t>∇</m:t>
                        </m:r>
                      </m:e>
                      <m:sub>
                        <m:r>
                          <a:rPr kumimoji="0" lang="zh-CN" altLang="en-US" sz="2000" b="1" i="1" u="none" strike="noStrike" kern="0" cap="none" spc="0" normalizeH="0" baseline="0" noProof="0" smtClean="0">
                            <a:ln>
                              <a:noFill/>
                            </a:ln>
                            <a:solidFill>
                              <a:srgbClr val="C00000"/>
                            </a:solidFill>
                            <a:effectLst/>
                            <a:uLnTx/>
                            <a:uFillTx/>
                            <a:latin typeface="Cambria Math" panose="02040503050406030204" pitchFamily="18" charset="0"/>
                          </a:rPr>
                          <m:t>𝑥</m:t>
                        </m:r>
                      </m:sub>
                    </m:sSub>
                    <m:func>
                      <m:funcPr>
                        <m:ctrlPr>
                          <a:rPr kumimoji="0" lang="zh-CN" altLang="en-US" sz="2000" b="1" i="1" u="none" strike="noStrike" kern="0" cap="none" spc="0" normalizeH="0" baseline="0" noProof="0" smtClean="0">
                            <a:ln>
                              <a:noFill/>
                            </a:ln>
                            <a:solidFill>
                              <a:srgbClr val="C00000"/>
                            </a:solidFill>
                            <a:effectLst/>
                            <a:uLnTx/>
                            <a:uFillTx/>
                            <a:latin typeface="Cambria Math" panose="02040503050406030204" pitchFamily="18" charset="0"/>
                          </a:rPr>
                        </m:ctrlPr>
                      </m:funcPr>
                      <m:fName>
                        <m:r>
                          <m:rPr>
                            <m:sty m:val="p"/>
                          </m:rPr>
                          <a:rPr kumimoji="0" lang="zh-CN" altLang="en-US" sz="2000" b="1" i="1" u="none" strike="noStrike" kern="0" cap="none" spc="0" normalizeH="0" baseline="0" noProof="0" smtClean="0">
                            <a:ln>
                              <a:noFill/>
                            </a:ln>
                            <a:solidFill>
                              <a:srgbClr val="C00000"/>
                            </a:solidFill>
                            <a:effectLst/>
                            <a:uLnTx/>
                            <a:uFillTx/>
                            <a:latin typeface="Cambria Math" panose="02040503050406030204" pitchFamily="18" charset="0"/>
                          </a:rPr>
                          <m:t>log</m:t>
                        </m:r>
                      </m:fName>
                      <m:e>
                        <m:sSub>
                          <m:sSubPr>
                            <m:ctrlPr>
                              <a:rPr kumimoji="0" lang="en-US" altLang="zh-CN" sz="2000" b="1" i="1" u="none" strike="noStrike" kern="0" cap="none" spc="0" normalizeH="0" baseline="0" noProof="0" smtClean="0">
                                <a:ln>
                                  <a:noFill/>
                                </a:ln>
                                <a:solidFill>
                                  <a:srgbClr val="C00000"/>
                                </a:solidFill>
                                <a:effectLst/>
                                <a:uLnTx/>
                                <a:uFillTx/>
                                <a:latin typeface="Cambria Math" panose="02040503050406030204" pitchFamily="18" charset="0"/>
                              </a:rPr>
                            </m:ctrlPr>
                          </m:sSubPr>
                          <m:e>
                            <m:r>
                              <a:rPr lang="zh-CN" altLang="en-US" sz="2000" b="1" i="1" kern="0">
                                <a:solidFill>
                                  <a:srgbClr val="C00000"/>
                                </a:solidFill>
                                <a:latin typeface="Cambria Math" panose="02040503050406030204" pitchFamily="18" charset="0"/>
                              </a:rPr>
                              <m:t>𝑃</m:t>
                            </m:r>
                          </m:e>
                          <m:sub>
                            <m:r>
                              <a:rPr kumimoji="0" lang="en-US" altLang="zh-CN" sz="2000" b="1" i="1" u="none" strike="noStrike" kern="0" cap="none" spc="0" normalizeH="0" baseline="0" noProof="0" smtClean="0">
                                <a:ln>
                                  <a:noFill/>
                                </a:ln>
                                <a:solidFill>
                                  <a:srgbClr val="C00000"/>
                                </a:solidFill>
                                <a:effectLst/>
                                <a:uLnTx/>
                                <a:uFillTx/>
                                <a:latin typeface="Cambria Math" panose="02040503050406030204" pitchFamily="18" charset="0"/>
                              </a:rPr>
                              <m:t>𝒕</m:t>
                            </m:r>
                          </m:sub>
                        </m:sSub>
                        <m:r>
                          <a:rPr kumimoji="0" lang="en-US" altLang="zh-CN" sz="2000" b="1" i="1" u="none" strike="noStrike" kern="0" cap="none" spc="0" normalizeH="0" baseline="0" noProof="0" smtClean="0">
                            <a:ln>
                              <a:noFill/>
                            </a:ln>
                            <a:solidFill>
                              <a:srgbClr val="C00000"/>
                            </a:solidFill>
                            <a:effectLst/>
                            <a:uLnTx/>
                            <a:uFillTx/>
                            <a:latin typeface="Cambria Math" panose="02040503050406030204" pitchFamily="18" charset="0"/>
                          </a:rPr>
                          <m:t>(</m:t>
                        </m:r>
                        <m:r>
                          <a:rPr kumimoji="0" lang="en-US" altLang="zh-CN" sz="2000" b="1" i="1" u="none" strike="noStrike" kern="0" cap="none" spc="0" normalizeH="0" baseline="0" noProof="0" smtClean="0">
                            <a:ln>
                              <a:noFill/>
                            </a:ln>
                            <a:solidFill>
                              <a:srgbClr val="C00000"/>
                            </a:solidFill>
                            <a:effectLst/>
                            <a:uLnTx/>
                            <a:uFillTx/>
                            <a:latin typeface="Cambria Math" panose="02040503050406030204" pitchFamily="18" charset="0"/>
                          </a:rPr>
                          <m:t>𝒙</m:t>
                        </m:r>
                        <m:r>
                          <a:rPr kumimoji="0" lang="en-US" altLang="zh-CN" sz="2000" b="1" i="1" u="none" strike="noStrike" kern="0" cap="none" spc="0" normalizeH="0" baseline="0" noProof="0" smtClean="0">
                            <a:ln>
                              <a:noFill/>
                            </a:ln>
                            <a:solidFill>
                              <a:srgbClr val="C00000"/>
                            </a:solidFill>
                            <a:effectLst/>
                            <a:uLnTx/>
                            <a:uFillTx/>
                            <a:latin typeface="Cambria Math" panose="02040503050406030204" pitchFamily="18" charset="0"/>
                          </a:rPr>
                          <m:t>)</m:t>
                        </m:r>
                      </m:e>
                    </m:func>
                  </m:oMath>
                </a14:m>
                <a:r>
                  <a:rPr kumimoji="0" lang="zh-CN" altLang="en-US" sz="20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）的扩散模型框架</a:t>
                </a:r>
              </a:p>
            </p:txBody>
          </p:sp>
        </mc:Choice>
        <mc:Fallback>
          <p:sp>
            <p:nvSpPr>
              <p:cNvPr id="14" name="矩形 13">
                <a:extLst>
                  <a:ext uri="{FF2B5EF4-FFF2-40B4-BE49-F238E27FC236}">
                    <a16:creationId xmlns:a16="http://schemas.microsoft.com/office/drawing/2014/main" id="{8A7F8215-94EA-5538-5D66-78A632AE2061}"/>
                  </a:ext>
                </a:extLst>
              </p:cNvPr>
              <p:cNvSpPr>
                <a:spLocks noRot="1" noChangeAspect="1" noMove="1" noResize="1" noEditPoints="1" noAdjustHandles="1" noChangeArrowheads="1" noChangeShapeType="1" noTextEdit="1"/>
              </p:cNvSpPr>
              <p:nvPr/>
            </p:nvSpPr>
            <p:spPr>
              <a:xfrm>
                <a:off x="3688482" y="1441119"/>
                <a:ext cx="4815036" cy="400110"/>
              </a:xfrm>
              <a:prstGeom prst="rect">
                <a:avLst/>
              </a:prstGeom>
              <a:blipFill>
                <a:blip r:embed="rId3"/>
                <a:stretch>
                  <a:fillRect l="-1266" t="-10606" r="-759" b="-227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976D4D4A-EC98-BB36-BFBC-4A86ACC13BD8}"/>
                  </a:ext>
                </a:extLst>
              </p:cNvPr>
              <p:cNvSpPr/>
              <p:nvPr/>
            </p:nvSpPr>
            <p:spPr>
              <a:xfrm>
                <a:off x="550427" y="4643866"/>
                <a:ext cx="11210563" cy="377989"/>
              </a:xfrm>
              <a:prstGeom prst="rect">
                <a:avLst/>
              </a:prstGeom>
            </p:spPr>
            <p:txBody>
              <a:bodyPr wrap="square">
                <a:spAutoFit/>
              </a:bodyPr>
              <a:lstStyle/>
              <a:p>
                <a:pPr>
                  <a:lnSpc>
                    <a:spcPct val="130000"/>
                  </a:lnSpc>
                  <a:spcBef>
                    <a:spcPct val="20000"/>
                  </a:spcBef>
                  <a:defRPr/>
                </a:pPr>
                <a:r>
                  <a:rPr lang="zh-CN" altLang="en-US" sz="1600" b="1" kern="0" dirty="0">
                    <a:solidFill>
                      <a:srgbClr val="C00000"/>
                    </a:solidFill>
                    <a:latin typeface="宋体" panose="02010600030101010101" pitchFamily="2" charset="-122"/>
                    <a:ea typeface="宋体" panose="02010600030101010101" pitchFamily="2" charset="-122"/>
                  </a:rPr>
                  <a:t>采样</a:t>
                </a:r>
                <a:r>
                  <a:rPr lang="en-US" altLang="zh-CN" sz="1600" b="1" kern="0" dirty="0">
                    <a:solidFill>
                      <a:srgbClr val="C00000"/>
                    </a:solidFill>
                    <a:latin typeface="宋体" panose="02010600030101010101" pitchFamily="2" charset="-122"/>
                    <a:ea typeface="宋体" panose="02010600030101010101" pitchFamily="2" charset="-122"/>
                  </a:rPr>
                  <a:t>—</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用数值方法求解反向</a:t>
                </a:r>
                <a:r>
                  <a:rPr lang="en-US" altLang="zh-CN"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SDE</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进行数据生成，需要知道分数</a:t>
                </a:r>
                <a14:m>
                  <m:oMath xmlns:m="http://schemas.openxmlformats.org/officeDocument/2006/math">
                    <m:sSub>
                      <m:sSubPr>
                        <m:ctrlPr>
                          <a:rPr lang="zh-CN" altLang="en-US" sz="1600" b="1" i="1" kern="0">
                            <a:latin typeface="Cambria Math" panose="02040503050406030204" pitchFamily="18" charset="0"/>
                          </a:rPr>
                        </m:ctrlPr>
                      </m:sSubPr>
                      <m:e>
                        <m:r>
                          <m:rPr>
                            <m:sty m:val="p"/>
                          </m:rPr>
                          <a:rPr lang="zh-CN" altLang="en-US" sz="1600" b="1" i="1" kern="0">
                            <a:latin typeface="Cambria Math" panose="02040503050406030204" pitchFamily="18" charset="0"/>
                          </a:rPr>
                          <m:t>∇</m:t>
                        </m:r>
                      </m:e>
                      <m:sub>
                        <m:r>
                          <a:rPr lang="zh-CN" altLang="en-US" sz="1600" b="1" i="1" kern="0">
                            <a:latin typeface="Cambria Math" panose="02040503050406030204" pitchFamily="18" charset="0"/>
                          </a:rPr>
                          <m:t>𝑥</m:t>
                        </m:r>
                      </m:sub>
                    </m:sSub>
                    <m:func>
                      <m:funcPr>
                        <m:ctrlPr>
                          <a:rPr lang="zh-CN" altLang="en-US" sz="1600" b="1" i="1" kern="0">
                            <a:latin typeface="Cambria Math" panose="02040503050406030204" pitchFamily="18" charset="0"/>
                          </a:rPr>
                        </m:ctrlPr>
                      </m:funcPr>
                      <m:fName>
                        <m:r>
                          <m:rPr>
                            <m:sty m:val="p"/>
                          </m:rPr>
                          <a:rPr lang="zh-CN" altLang="en-US" sz="1600" b="1" i="1" kern="0">
                            <a:latin typeface="Cambria Math" panose="02040503050406030204" pitchFamily="18" charset="0"/>
                          </a:rPr>
                          <m:t>log</m:t>
                        </m:r>
                      </m:fName>
                      <m:e>
                        <m:sSub>
                          <m:sSubPr>
                            <m:ctrlPr>
                              <a:rPr lang="en-US" altLang="zh-CN" sz="1600" b="1" i="1" kern="0">
                                <a:latin typeface="Cambria Math" panose="02040503050406030204" pitchFamily="18" charset="0"/>
                              </a:rPr>
                            </m:ctrlPr>
                          </m:sSubPr>
                          <m:e>
                            <m:r>
                              <a:rPr lang="zh-CN" altLang="en-US" sz="1600" b="1" i="1" kern="0">
                                <a:latin typeface="Cambria Math" panose="02040503050406030204" pitchFamily="18" charset="0"/>
                              </a:rPr>
                              <m:t>𝑃</m:t>
                            </m:r>
                          </m:e>
                          <m:sub>
                            <m:r>
                              <a:rPr lang="en-US" altLang="zh-CN" sz="1600" b="1" i="1" kern="0">
                                <a:latin typeface="Cambria Math" panose="02040503050406030204" pitchFamily="18" charset="0"/>
                              </a:rPr>
                              <m:t>𝒕</m:t>
                            </m:r>
                          </m:sub>
                        </m:sSub>
                        <m:r>
                          <a:rPr lang="en-US" altLang="zh-CN" sz="1600" b="1" i="1" kern="0">
                            <a:latin typeface="Cambria Math" panose="02040503050406030204" pitchFamily="18" charset="0"/>
                          </a:rPr>
                          <m:t>(</m:t>
                        </m:r>
                        <m:r>
                          <a:rPr lang="en-US" altLang="zh-CN" sz="1600" b="1" i="1" kern="0">
                            <a:latin typeface="Cambria Math" panose="02040503050406030204" pitchFamily="18" charset="0"/>
                          </a:rPr>
                          <m:t>𝒙</m:t>
                        </m:r>
                        <m:r>
                          <a:rPr lang="en-US" altLang="zh-CN" sz="1600" b="1" i="1" kern="0">
                            <a:latin typeface="Cambria Math" panose="02040503050406030204" pitchFamily="18" charset="0"/>
                          </a:rPr>
                          <m:t>)</m:t>
                        </m:r>
                      </m:e>
                    </m:func>
                    <m:r>
                      <a:rPr lang="en-US" altLang="zh-CN" sz="1600" b="1" i="1" kern="0">
                        <a:latin typeface="Cambria Math" panose="02040503050406030204" pitchFamily="18" charset="0"/>
                      </a:rPr>
                      <m:t> </m:t>
                    </m:r>
                  </m:oMath>
                </a14:m>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a:t>
                </a:r>
                <a:r>
                  <a:rPr lang="zh-CN" altLang="en-US" sz="1600" b="1" kern="0" dirty="0">
                    <a:solidFill>
                      <a:srgbClr val="C00000"/>
                    </a:solidFill>
                    <a:latin typeface="宋体" panose="02010600030101010101" pitchFamily="2" charset="-122"/>
                    <a:ea typeface="宋体" panose="02010600030101010101" pitchFamily="2" charset="-122"/>
                  </a:rPr>
                  <a:t>训练</a:t>
                </a:r>
                <a:r>
                  <a:rPr lang="en-US" altLang="zh-CN" sz="1600" b="1" kern="0" dirty="0">
                    <a:solidFill>
                      <a:srgbClr val="C00000"/>
                    </a:solidFill>
                    <a:latin typeface="宋体" panose="02010600030101010101" pitchFamily="2" charset="-122"/>
                    <a:ea typeface="宋体" panose="02010600030101010101" pitchFamily="2" charset="-122"/>
                  </a:rPr>
                  <a:t>—</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利用</a:t>
                </a:r>
                <a14:m>
                  <m:oMath xmlns:m="http://schemas.openxmlformats.org/officeDocument/2006/math">
                    <m:sSub>
                      <m:sSubPr>
                        <m:ctrlPr>
                          <a:rPr lang="zh-CN" altLang="en-US" sz="1600" b="1" i="1" kern="0">
                            <a:solidFill>
                              <a:srgbClr val="C00000"/>
                            </a:solidFill>
                            <a:latin typeface="Cambria Math" panose="02040503050406030204" pitchFamily="18" charset="0"/>
                          </a:rPr>
                        </m:ctrlPr>
                      </m:sSubPr>
                      <m:e>
                        <m:r>
                          <m:rPr>
                            <m:sty m:val="p"/>
                          </m:rPr>
                          <a:rPr lang="zh-CN" altLang="en-US" sz="1600" b="1" i="1" kern="0">
                            <a:solidFill>
                              <a:srgbClr val="C00000"/>
                            </a:solidFill>
                            <a:latin typeface="Cambria Math" panose="02040503050406030204" pitchFamily="18" charset="0"/>
                          </a:rPr>
                          <m:t>∇</m:t>
                        </m:r>
                      </m:e>
                      <m:sub>
                        <m:r>
                          <a:rPr lang="zh-CN" altLang="en-US" sz="1600" b="1" i="1" kern="0">
                            <a:solidFill>
                              <a:srgbClr val="C00000"/>
                            </a:solidFill>
                            <a:latin typeface="Cambria Math" panose="02040503050406030204" pitchFamily="18" charset="0"/>
                          </a:rPr>
                          <m:t>𝑥</m:t>
                        </m:r>
                      </m:sub>
                    </m:sSub>
                    <m:func>
                      <m:funcPr>
                        <m:ctrlPr>
                          <a:rPr lang="zh-CN" altLang="en-US" sz="1600" b="1" i="1" kern="0">
                            <a:solidFill>
                              <a:srgbClr val="C00000"/>
                            </a:solidFill>
                            <a:latin typeface="Cambria Math" panose="02040503050406030204" pitchFamily="18" charset="0"/>
                          </a:rPr>
                        </m:ctrlPr>
                      </m:funcPr>
                      <m:fName>
                        <m:r>
                          <m:rPr>
                            <m:sty m:val="p"/>
                          </m:rPr>
                          <a:rPr lang="zh-CN" altLang="en-US" sz="1600" b="1" i="1" kern="0">
                            <a:solidFill>
                              <a:srgbClr val="C00000"/>
                            </a:solidFill>
                            <a:latin typeface="Cambria Math" panose="02040503050406030204" pitchFamily="18" charset="0"/>
                          </a:rPr>
                          <m:t>log</m:t>
                        </m:r>
                      </m:fName>
                      <m:e>
                        <m:sSub>
                          <m:sSubPr>
                            <m:ctrlPr>
                              <a:rPr lang="en-US" altLang="zh-CN" sz="1600" b="1" i="1" kern="0">
                                <a:solidFill>
                                  <a:srgbClr val="C00000"/>
                                </a:solidFill>
                                <a:latin typeface="Cambria Math" panose="02040503050406030204" pitchFamily="18" charset="0"/>
                              </a:rPr>
                            </m:ctrlPr>
                          </m:sSubPr>
                          <m:e>
                            <m:r>
                              <a:rPr lang="zh-CN" altLang="en-US" sz="1600" b="1" i="1" kern="0">
                                <a:solidFill>
                                  <a:srgbClr val="C00000"/>
                                </a:solidFill>
                                <a:latin typeface="Cambria Math" panose="02040503050406030204" pitchFamily="18" charset="0"/>
                              </a:rPr>
                              <m:t>𝑃</m:t>
                            </m:r>
                          </m:e>
                          <m:sub>
                            <m:r>
                              <a:rPr lang="en-US" altLang="zh-CN" sz="1600" b="1" i="1" kern="0">
                                <a:solidFill>
                                  <a:srgbClr val="C00000"/>
                                </a:solidFill>
                                <a:latin typeface="Cambria Math" panose="02040503050406030204" pitchFamily="18" charset="0"/>
                              </a:rPr>
                              <m:t>𝒕</m:t>
                            </m:r>
                          </m:sub>
                        </m:sSub>
                        <m:r>
                          <a:rPr lang="en-US" altLang="zh-CN" sz="1600" b="1" i="1" kern="0">
                            <a:solidFill>
                              <a:srgbClr val="C00000"/>
                            </a:solidFill>
                            <a:latin typeface="Cambria Math" panose="02040503050406030204" pitchFamily="18" charset="0"/>
                          </a:rPr>
                          <m:t>(</m:t>
                        </m:r>
                        <m:r>
                          <a:rPr lang="en-US" altLang="zh-CN" sz="1600" b="1" i="1" kern="0">
                            <a:solidFill>
                              <a:srgbClr val="C00000"/>
                            </a:solidFill>
                            <a:latin typeface="Cambria Math" panose="02040503050406030204" pitchFamily="18" charset="0"/>
                          </a:rPr>
                          <m:t>𝒙</m:t>
                        </m:r>
                        <m:r>
                          <a:rPr lang="en-US" altLang="zh-CN" sz="1600" b="1" i="1" kern="0" smtClean="0">
                            <a:solidFill>
                              <a:srgbClr val="C00000"/>
                            </a:solidFill>
                            <a:latin typeface="Cambria Math" panose="02040503050406030204" pitchFamily="18" charset="0"/>
                          </a:rPr>
                          <m:t>|</m:t>
                        </m:r>
                        <m:sSub>
                          <m:sSubPr>
                            <m:ctrlPr>
                              <a:rPr lang="en-US" altLang="zh-CN" sz="1600" b="1" i="1" kern="0" smtClean="0">
                                <a:solidFill>
                                  <a:srgbClr val="C00000"/>
                                </a:solidFill>
                                <a:latin typeface="Cambria Math" panose="02040503050406030204" pitchFamily="18" charset="0"/>
                              </a:rPr>
                            </m:ctrlPr>
                          </m:sSubPr>
                          <m:e>
                            <m:r>
                              <a:rPr lang="en-US" altLang="zh-CN" sz="1600" b="1" i="1" kern="0" smtClean="0">
                                <a:solidFill>
                                  <a:srgbClr val="C00000"/>
                                </a:solidFill>
                                <a:latin typeface="Cambria Math" panose="02040503050406030204" pitchFamily="18" charset="0"/>
                              </a:rPr>
                              <m:t>𝒙</m:t>
                            </m:r>
                          </m:e>
                          <m:sub>
                            <m:r>
                              <a:rPr lang="en-US" altLang="zh-CN" sz="1600" b="1" i="1" kern="0" smtClean="0">
                                <a:solidFill>
                                  <a:srgbClr val="C00000"/>
                                </a:solidFill>
                                <a:latin typeface="Cambria Math" panose="02040503050406030204" pitchFamily="18" charset="0"/>
                              </a:rPr>
                              <m:t>0</m:t>
                            </m:r>
                          </m:sub>
                        </m:sSub>
                        <m:r>
                          <a:rPr lang="en-US" altLang="zh-CN" sz="1600" b="1" i="1" kern="0">
                            <a:solidFill>
                              <a:srgbClr val="C00000"/>
                            </a:solidFill>
                            <a:latin typeface="Cambria Math" panose="02040503050406030204" pitchFamily="18" charset="0"/>
                          </a:rPr>
                          <m:t>)</m:t>
                        </m:r>
                      </m:e>
                    </m:func>
                  </m:oMath>
                </a14:m>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估计分数</a:t>
                </a:r>
                <a14:m>
                  <m:oMath xmlns:m="http://schemas.openxmlformats.org/officeDocument/2006/math">
                    <m:sSub>
                      <m:sSubPr>
                        <m:ctrlPr>
                          <a:rPr lang="zh-CN" altLang="en-US" sz="1600" b="1" i="1" kern="0">
                            <a:solidFill>
                              <a:srgbClr val="C00000"/>
                            </a:solidFill>
                            <a:latin typeface="Cambria Math" panose="02040503050406030204" pitchFamily="18" charset="0"/>
                          </a:rPr>
                        </m:ctrlPr>
                      </m:sSubPr>
                      <m:e>
                        <m:r>
                          <m:rPr>
                            <m:sty m:val="p"/>
                          </m:rPr>
                          <a:rPr lang="zh-CN" altLang="en-US" sz="1600" b="1" i="1" kern="0">
                            <a:solidFill>
                              <a:srgbClr val="C00000"/>
                            </a:solidFill>
                            <a:latin typeface="Cambria Math" panose="02040503050406030204" pitchFamily="18" charset="0"/>
                          </a:rPr>
                          <m:t>∇</m:t>
                        </m:r>
                      </m:e>
                      <m:sub>
                        <m:r>
                          <a:rPr lang="zh-CN" altLang="en-US" sz="1600" b="1" i="1" kern="0">
                            <a:solidFill>
                              <a:srgbClr val="C00000"/>
                            </a:solidFill>
                            <a:latin typeface="Cambria Math" panose="02040503050406030204" pitchFamily="18" charset="0"/>
                          </a:rPr>
                          <m:t>𝑥</m:t>
                        </m:r>
                      </m:sub>
                    </m:sSub>
                    <m:func>
                      <m:funcPr>
                        <m:ctrlPr>
                          <a:rPr lang="zh-CN" altLang="en-US" sz="1600" b="1" i="1" kern="0">
                            <a:solidFill>
                              <a:srgbClr val="C00000"/>
                            </a:solidFill>
                            <a:latin typeface="Cambria Math" panose="02040503050406030204" pitchFamily="18" charset="0"/>
                          </a:rPr>
                        </m:ctrlPr>
                      </m:funcPr>
                      <m:fName>
                        <m:r>
                          <m:rPr>
                            <m:sty m:val="p"/>
                          </m:rPr>
                          <a:rPr lang="zh-CN" altLang="en-US" sz="1600" b="1" i="1" kern="0">
                            <a:solidFill>
                              <a:srgbClr val="C00000"/>
                            </a:solidFill>
                            <a:latin typeface="Cambria Math" panose="02040503050406030204" pitchFamily="18" charset="0"/>
                          </a:rPr>
                          <m:t>log</m:t>
                        </m:r>
                      </m:fName>
                      <m:e>
                        <m:sSub>
                          <m:sSubPr>
                            <m:ctrlPr>
                              <a:rPr lang="en-US" altLang="zh-CN" sz="1600" b="1" i="1" kern="0">
                                <a:solidFill>
                                  <a:srgbClr val="C00000"/>
                                </a:solidFill>
                                <a:latin typeface="Cambria Math" panose="02040503050406030204" pitchFamily="18" charset="0"/>
                              </a:rPr>
                            </m:ctrlPr>
                          </m:sSubPr>
                          <m:e>
                            <m:r>
                              <a:rPr lang="zh-CN" altLang="en-US" sz="1600" b="1" i="1" kern="0">
                                <a:solidFill>
                                  <a:srgbClr val="C00000"/>
                                </a:solidFill>
                                <a:latin typeface="Cambria Math" panose="02040503050406030204" pitchFamily="18" charset="0"/>
                              </a:rPr>
                              <m:t>𝑃</m:t>
                            </m:r>
                          </m:e>
                          <m:sub>
                            <m:r>
                              <a:rPr lang="en-US" altLang="zh-CN" sz="1600" b="1" i="1" kern="0">
                                <a:solidFill>
                                  <a:srgbClr val="C00000"/>
                                </a:solidFill>
                                <a:latin typeface="Cambria Math" panose="02040503050406030204" pitchFamily="18" charset="0"/>
                              </a:rPr>
                              <m:t>𝒕</m:t>
                            </m:r>
                          </m:sub>
                        </m:sSub>
                        <m:r>
                          <a:rPr lang="en-US" altLang="zh-CN" sz="1600" b="1" i="1" kern="0">
                            <a:solidFill>
                              <a:srgbClr val="C00000"/>
                            </a:solidFill>
                            <a:latin typeface="Cambria Math" panose="02040503050406030204" pitchFamily="18" charset="0"/>
                          </a:rPr>
                          <m:t>(</m:t>
                        </m:r>
                        <m:r>
                          <a:rPr lang="en-US" altLang="zh-CN" sz="1600" b="1" i="1" kern="0">
                            <a:solidFill>
                              <a:srgbClr val="C00000"/>
                            </a:solidFill>
                            <a:latin typeface="Cambria Math" panose="02040503050406030204" pitchFamily="18" charset="0"/>
                          </a:rPr>
                          <m:t>𝒙</m:t>
                        </m:r>
                        <m:r>
                          <a:rPr lang="en-US" altLang="zh-CN" sz="1600" b="1" i="1" kern="0">
                            <a:solidFill>
                              <a:srgbClr val="C00000"/>
                            </a:solidFill>
                            <a:latin typeface="Cambria Math" panose="02040503050406030204" pitchFamily="18" charset="0"/>
                          </a:rPr>
                          <m:t>):</m:t>
                        </m:r>
                      </m:e>
                    </m:func>
                  </m:oMath>
                </a14:m>
                <a:endParaRPr kumimoji="0" lang="zh-CN" altLang="en-US" sz="1600" b="1" i="1"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mc:Choice>
        <mc:Fallback>
          <p:sp>
            <p:nvSpPr>
              <p:cNvPr id="15" name="矩形 14">
                <a:extLst>
                  <a:ext uri="{FF2B5EF4-FFF2-40B4-BE49-F238E27FC236}">
                    <a16:creationId xmlns:a16="http://schemas.microsoft.com/office/drawing/2014/main" id="{976D4D4A-EC98-BB36-BFBC-4A86ACC13BD8}"/>
                  </a:ext>
                </a:extLst>
              </p:cNvPr>
              <p:cNvSpPr>
                <a:spLocks noRot="1" noChangeAspect="1" noMove="1" noResize="1" noEditPoints="1" noAdjustHandles="1" noChangeArrowheads="1" noChangeShapeType="1" noTextEdit="1"/>
              </p:cNvSpPr>
              <p:nvPr/>
            </p:nvSpPr>
            <p:spPr>
              <a:xfrm>
                <a:off x="550427" y="4643866"/>
                <a:ext cx="11210563" cy="377989"/>
              </a:xfrm>
              <a:prstGeom prst="rect">
                <a:avLst/>
              </a:prstGeom>
              <a:blipFill>
                <a:blip r:embed="rId4"/>
                <a:stretch>
                  <a:fillRect l="-272" b="-2096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D710C69-0BFB-49F7-5C2F-F131BB33A6EC}"/>
              </a:ext>
            </a:extLst>
          </p:cNvPr>
          <p:cNvPicPr>
            <a:picLocks noChangeAspect="1"/>
          </p:cNvPicPr>
          <p:nvPr/>
        </p:nvPicPr>
        <p:blipFill>
          <a:blip r:embed="rId5"/>
          <a:stretch>
            <a:fillRect/>
          </a:stretch>
        </p:blipFill>
        <p:spPr>
          <a:xfrm>
            <a:off x="1978231" y="2023757"/>
            <a:ext cx="8235538" cy="2342829"/>
          </a:xfrm>
          <a:prstGeom prst="rect">
            <a:avLst/>
          </a:prstGeom>
        </p:spPr>
      </p:pic>
      <p:pic>
        <p:nvPicPr>
          <p:cNvPr id="22" name="图片 21">
            <a:extLst>
              <a:ext uri="{FF2B5EF4-FFF2-40B4-BE49-F238E27FC236}">
                <a16:creationId xmlns:a16="http://schemas.microsoft.com/office/drawing/2014/main" id="{8F9BF283-3749-F979-2FA5-D6AC277A372E}"/>
              </a:ext>
            </a:extLst>
          </p:cNvPr>
          <p:cNvPicPr>
            <a:picLocks noChangeAspect="1"/>
          </p:cNvPicPr>
          <p:nvPr/>
        </p:nvPicPr>
        <p:blipFill>
          <a:blip r:embed="rId6"/>
          <a:stretch>
            <a:fillRect/>
          </a:stretch>
        </p:blipFill>
        <p:spPr>
          <a:xfrm>
            <a:off x="7636619" y="5697632"/>
            <a:ext cx="3468788" cy="336776"/>
          </a:xfrm>
          <a:prstGeom prst="rect">
            <a:avLst/>
          </a:prstGeom>
        </p:spPr>
      </p:pic>
      <p:grpSp>
        <p:nvGrpSpPr>
          <p:cNvPr id="2" name="组合 1">
            <a:extLst>
              <a:ext uri="{FF2B5EF4-FFF2-40B4-BE49-F238E27FC236}">
                <a16:creationId xmlns:a16="http://schemas.microsoft.com/office/drawing/2014/main" id="{539E625D-A879-277B-B9A9-42D41699E902}"/>
              </a:ext>
            </a:extLst>
          </p:cNvPr>
          <p:cNvGrpSpPr/>
          <p:nvPr/>
        </p:nvGrpSpPr>
        <p:grpSpPr>
          <a:xfrm>
            <a:off x="2166631" y="5201990"/>
            <a:ext cx="5649928" cy="850492"/>
            <a:chOff x="3437291" y="5243554"/>
            <a:chExt cx="5649928" cy="850492"/>
          </a:xfrm>
        </p:grpSpPr>
        <p:pic>
          <p:nvPicPr>
            <p:cNvPr id="21" name="图片 20">
              <a:extLst>
                <a:ext uri="{FF2B5EF4-FFF2-40B4-BE49-F238E27FC236}">
                  <a16:creationId xmlns:a16="http://schemas.microsoft.com/office/drawing/2014/main" id="{A2FBE8A9-59AD-7CC5-DDF3-D4C129ACB22A}"/>
                </a:ext>
              </a:extLst>
            </p:cNvPr>
            <p:cNvPicPr>
              <a:picLocks noChangeAspect="1"/>
            </p:cNvPicPr>
            <p:nvPr/>
          </p:nvPicPr>
          <p:blipFill>
            <a:blip r:embed="rId7"/>
            <a:stretch>
              <a:fillRect/>
            </a:stretch>
          </p:blipFill>
          <p:spPr>
            <a:xfrm>
              <a:off x="3437291" y="5243554"/>
              <a:ext cx="5649928" cy="485435"/>
            </a:xfrm>
            <a:prstGeom prst="rect">
              <a:avLst/>
            </a:prstGeom>
          </p:spPr>
        </p:pic>
        <p:sp>
          <p:nvSpPr>
            <p:cNvPr id="23" name="左大括号 22">
              <a:extLst>
                <a:ext uri="{FF2B5EF4-FFF2-40B4-BE49-F238E27FC236}">
                  <a16:creationId xmlns:a16="http://schemas.microsoft.com/office/drawing/2014/main" id="{669B1474-12C6-5B5D-6036-37B0B0C09CA6}"/>
                </a:ext>
              </a:extLst>
            </p:cNvPr>
            <p:cNvSpPr/>
            <p:nvPr/>
          </p:nvSpPr>
          <p:spPr>
            <a:xfrm rot="16200000">
              <a:off x="7983604" y="5192900"/>
              <a:ext cx="169261" cy="999627"/>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79174659-3543-3165-DB98-48C1682FF71E}"/>
                    </a:ext>
                  </a:extLst>
                </p:cNvPr>
                <p:cNvSpPr/>
                <p:nvPr/>
              </p:nvSpPr>
              <p:spPr>
                <a:xfrm>
                  <a:off x="7079647" y="5721123"/>
                  <a:ext cx="1953423" cy="372923"/>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从</a:t>
                  </a:r>
                  <a14:m>
                    <m:oMath xmlns:m="http://schemas.openxmlformats.org/officeDocument/2006/math">
                      <m:r>
                        <a:rPr lang="en-US" altLang="zh-CN" sz="1400" b="0" i="1" kern="0" smtClean="0">
                          <a:solidFill>
                            <a:srgbClr val="B50104"/>
                          </a:solidFill>
                          <a:latin typeface="Cambria Math" panose="02040503050406030204" pitchFamily="18" charset="0"/>
                        </a:rPr>
                        <m:t>0</m:t>
                      </m:r>
                    </m:oMath>
                  </a14:m>
                  <a:r>
                    <a:rPr lang="zh-CN" altLang="en-US" sz="1400" kern="0" dirty="0">
                      <a:solidFill>
                        <a:srgbClr val="B50104"/>
                      </a:solidFill>
                      <a:latin typeface="宋体" panose="02010600030101010101" pitchFamily="2" charset="-122"/>
                      <a:ea typeface="宋体" panose="02010600030101010101" pitchFamily="2" charset="-122"/>
                    </a:rPr>
                    <a:t>到的</a:t>
                  </a:r>
                  <a14:m>
                    <m:oMath xmlns:m="http://schemas.openxmlformats.org/officeDocument/2006/math">
                      <m:r>
                        <a:rPr lang="en-US" altLang="zh-CN" sz="1400" i="1" kern="0">
                          <a:solidFill>
                            <a:srgbClr val="B50104"/>
                          </a:solidFill>
                          <a:latin typeface="Cambria Math" panose="02040503050406030204" pitchFamily="18" charset="0"/>
                        </a:rPr>
                        <m:t>𝑡</m:t>
                      </m:r>
                    </m:oMath>
                  </a14:m>
                  <a:r>
                    <a:rPr lang="zh-CN" altLang="en-US" sz="1400" kern="0" dirty="0">
                      <a:solidFill>
                        <a:srgbClr val="B50104"/>
                      </a:solidFill>
                      <a:latin typeface="宋体" panose="02010600030101010101" pitchFamily="2" charset="-122"/>
                      <a:ea typeface="宋体" panose="02010600030101010101" pitchFamily="2" charset="-122"/>
                    </a:rPr>
                    <a:t>的转移核</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mc:Choice>
          <mc:Fallback>
            <p:sp>
              <p:nvSpPr>
                <p:cNvPr id="24" name="矩形 23">
                  <a:extLst>
                    <a:ext uri="{FF2B5EF4-FFF2-40B4-BE49-F238E27FC236}">
                      <a16:creationId xmlns:a16="http://schemas.microsoft.com/office/drawing/2014/main" id="{79174659-3543-3165-DB98-48C1682FF71E}"/>
                    </a:ext>
                  </a:extLst>
                </p:cNvPr>
                <p:cNvSpPr>
                  <a:spLocks noRot="1" noChangeAspect="1" noMove="1" noResize="1" noEditPoints="1" noAdjustHandles="1" noChangeArrowheads="1" noChangeShapeType="1" noTextEdit="1"/>
                </p:cNvSpPr>
                <p:nvPr/>
              </p:nvSpPr>
              <p:spPr>
                <a:xfrm>
                  <a:off x="7079647" y="5721123"/>
                  <a:ext cx="1953423" cy="372923"/>
                </a:xfrm>
                <a:prstGeom prst="rect">
                  <a:avLst/>
                </a:prstGeom>
                <a:blipFill>
                  <a:blip r:embed="rId8"/>
                  <a:stretch>
                    <a:fillRect b="-1311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2523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C83B-731A-74B1-D891-795140A5E68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00B3181-157A-EECA-896A-A9A9C6A3BA56}"/>
              </a:ext>
            </a:extLst>
          </p:cNvPr>
          <p:cNvSpPr/>
          <p:nvPr/>
        </p:nvSpPr>
        <p:spPr>
          <a:xfrm>
            <a:off x="951422" y="402592"/>
            <a:ext cx="6684843"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条件扩散模型</a:t>
            </a:r>
            <a:r>
              <a:rPr lang="en-US" altLang="zh-CN" sz="3600" b="1" kern="0" dirty="0">
                <a:solidFill>
                  <a:prstClr val="black"/>
                </a:solidFill>
                <a:latin typeface="微软雅黑" panose="020B0503020204020204" pitchFamily="34" charset="-122"/>
                <a:ea typeface="微软雅黑" panose="020B0503020204020204" pitchFamily="34" charset="-122"/>
              </a:rPr>
              <a:t>—</a:t>
            </a:r>
            <a:r>
              <a:rPr lang="zh-CN" altLang="en-US" sz="3600" b="1" kern="0" dirty="0">
                <a:solidFill>
                  <a:prstClr val="black"/>
                </a:solidFill>
                <a:latin typeface="微软雅黑" panose="020B0503020204020204" pitchFamily="34" charset="-122"/>
                <a:ea typeface="微软雅黑" panose="020B0503020204020204" pitchFamily="34" charset="-122"/>
              </a:rPr>
              <a:t>①条件作为输入</a:t>
            </a:r>
          </a:p>
        </p:txBody>
      </p:sp>
      <p:sp>
        <p:nvSpPr>
          <p:cNvPr id="7" name="矩形 6">
            <a:extLst>
              <a:ext uri="{FF2B5EF4-FFF2-40B4-BE49-F238E27FC236}">
                <a16:creationId xmlns:a16="http://schemas.microsoft.com/office/drawing/2014/main" id="{2557568C-A7BC-37B9-8EDB-8A181F18C8B4}"/>
              </a:ext>
            </a:extLst>
          </p:cNvPr>
          <p:cNvSpPr/>
          <p:nvPr/>
        </p:nvSpPr>
        <p:spPr>
          <a:xfrm>
            <a:off x="857116" y="4759108"/>
            <a:ext cx="10114332" cy="403957"/>
          </a:xfrm>
          <a:prstGeom prst="rect">
            <a:avLst/>
          </a:prstGeom>
        </p:spPr>
        <p:txBody>
          <a:bodyPr wrap="square">
            <a:spAutoFit/>
          </a:bodyPr>
          <a:lstStyle/>
          <a:p>
            <a:pP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此时，分数匹配的目标变为：</a:t>
            </a:r>
          </a:p>
        </p:txBody>
      </p:sp>
      <p:grpSp>
        <p:nvGrpSpPr>
          <p:cNvPr id="62" name="组合 61">
            <a:extLst>
              <a:ext uri="{FF2B5EF4-FFF2-40B4-BE49-F238E27FC236}">
                <a16:creationId xmlns:a16="http://schemas.microsoft.com/office/drawing/2014/main" id="{A7F2C9FE-F3E5-9AC9-30DE-1CA06F3FCBA5}"/>
              </a:ext>
            </a:extLst>
          </p:cNvPr>
          <p:cNvGrpSpPr/>
          <p:nvPr/>
        </p:nvGrpSpPr>
        <p:grpSpPr>
          <a:xfrm>
            <a:off x="2126182" y="5311688"/>
            <a:ext cx="7870126" cy="953272"/>
            <a:chOff x="2160937" y="5641661"/>
            <a:chExt cx="7870126" cy="953272"/>
          </a:xfrm>
        </p:grpSpPr>
        <p:graphicFrame>
          <p:nvGraphicFramePr>
            <p:cNvPr id="55" name="对象 54">
              <a:extLst>
                <a:ext uri="{FF2B5EF4-FFF2-40B4-BE49-F238E27FC236}">
                  <a16:creationId xmlns:a16="http://schemas.microsoft.com/office/drawing/2014/main" id="{CF0C0901-3BAB-CA2A-7862-5595B73B1314}"/>
                </a:ext>
              </a:extLst>
            </p:cNvPr>
            <p:cNvGraphicFramePr>
              <a:graphicFrameLocks noChangeAspect="1"/>
            </p:cNvGraphicFramePr>
            <p:nvPr/>
          </p:nvGraphicFramePr>
          <p:xfrm>
            <a:off x="2160937" y="5641661"/>
            <a:ext cx="7870126" cy="413537"/>
          </p:xfrm>
          <a:graphic>
            <a:graphicData uri="http://schemas.openxmlformats.org/presentationml/2006/ole">
              <mc:AlternateContent xmlns:mc="http://schemas.openxmlformats.org/markup-compatibility/2006">
                <mc:Choice xmlns:v="urn:schemas-microsoft-com:vml" Requires="v">
                  <p:oleObj name="Equation" r:id="rId3" imgW="5799943" imgH="304887" progId="Equation.DSMT4">
                    <p:embed/>
                  </p:oleObj>
                </mc:Choice>
                <mc:Fallback>
                  <p:oleObj name="Equation" r:id="rId3" imgW="5799943" imgH="304887" progId="Equation.DSMT4">
                    <p:embed/>
                    <p:pic>
                      <p:nvPicPr>
                        <p:cNvPr id="55" name="对象 54">
                          <a:extLst>
                            <a:ext uri="{FF2B5EF4-FFF2-40B4-BE49-F238E27FC236}">
                              <a16:creationId xmlns:a16="http://schemas.microsoft.com/office/drawing/2014/main" id="{47A59A61-6D6F-ECD2-10D6-8AB6E78A497F}"/>
                            </a:ext>
                          </a:extLst>
                        </p:cNvPr>
                        <p:cNvPicPr/>
                        <p:nvPr/>
                      </p:nvPicPr>
                      <p:blipFill>
                        <a:blip r:embed="rId4"/>
                        <a:stretch>
                          <a:fillRect/>
                        </a:stretch>
                      </p:blipFill>
                      <p:spPr>
                        <a:xfrm>
                          <a:off x="2160937" y="5641661"/>
                          <a:ext cx="7870126" cy="413537"/>
                        </a:xfrm>
                        <a:prstGeom prst="rect">
                          <a:avLst/>
                        </a:prstGeom>
                      </p:spPr>
                    </p:pic>
                  </p:oleObj>
                </mc:Fallback>
              </mc:AlternateContent>
            </a:graphicData>
          </a:graphic>
        </p:graphicFrame>
        <p:sp>
          <p:nvSpPr>
            <p:cNvPr id="56" name="左大括号 55">
              <a:extLst>
                <a:ext uri="{FF2B5EF4-FFF2-40B4-BE49-F238E27FC236}">
                  <a16:creationId xmlns:a16="http://schemas.microsoft.com/office/drawing/2014/main" id="{2044A947-ABB1-F25F-2366-2455B874079D}"/>
                </a:ext>
              </a:extLst>
            </p:cNvPr>
            <p:cNvSpPr/>
            <p:nvPr/>
          </p:nvSpPr>
          <p:spPr>
            <a:xfrm rot="16200000">
              <a:off x="8700183" y="5181583"/>
              <a:ext cx="205606" cy="1897082"/>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DF8BA452-8AE9-0A1C-AB24-17238B241C77}"/>
                </a:ext>
              </a:extLst>
            </p:cNvPr>
            <p:cNvSpPr/>
            <p:nvPr/>
          </p:nvSpPr>
          <p:spPr>
            <a:xfrm>
              <a:off x="7818997" y="6218978"/>
              <a:ext cx="1953423" cy="372923"/>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方向并未改变</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sp>
          <p:nvSpPr>
            <p:cNvPr id="58" name="左大括号 57">
              <a:extLst>
                <a:ext uri="{FF2B5EF4-FFF2-40B4-BE49-F238E27FC236}">
                  <a16:creationId xmlns:a16="http://schemas.microsoft.com/office/drawing/2014/main" id="{4246B6DA-E9FD-88D3-F10A-FD614D32D89A}"/>
                </a:ext>
              </a:extLst>
            </p:cNvPr>
            <p:cNvSpPr/>
            <p:nvPr/>
          </p:nvSpPr>
          <p:spPr>
            <a:xfrm rot="16200000">
              <a:off x="4750524" y="5750254"/>
              <a:ext cx="205608" cy="780103"/>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EA713E1-2AF2-4CAE-93B1-72FA5745DED3}"/>
                </a:ext>
              </a:extLst>
            </p:cNvPr>
            <p:cNvSpPr/>
            <p:nvPr/>
          </p:nvSpPr>
          <p:spPr>
            <a:xfrm>
              <a:off x="3935552" y="6214125"/>
              <a:ext cx="1953423" cy="372923"/>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期望的范围改变了</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sp>
          <p:nvSpPr>
            <p:cNvPr id="60" name="左大括号 59">
              <a:extLst>
                <a:ext uri="{FF2B5EF4-FFF2-40B4-BE49-F238E27FC236}">
                  <a16:creationId xmlns:a16="http://schemas.microsoft.com/office/drawing/2014/main" id="{1E9C4E42-11D5-6F1C-B4FB-3671972DBE83}"/>
                </a:ext>
              </a:extLst>
            </p:cNvPr>
            <p:cNvSpPr/>
            <p:nvPr/>
          </p:nvSpPr>
          <p:spPr>
            <a:xfrm rot="16200000">
              <a:off x="7035320" y="5693340"/>
              <a:ext cx="200393" cy="878781"/>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35264F99-B541-B1A5-CB4D-14770543AB5A}"/>
                </a:ext>
              </a:extLst>
            </p:cNvPr>
            <p:cNvSpPr/>
            <p:nvPr/>
          </p:nvSpPr>
          <p:spPr>
            <a:xfrm>
              <a:off x="6107005" y="6229897"/>
              <a:ext cx="2057021" cy="365036"/>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增加条件作为内在约束</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B39FED0-8C40-3B22-6BB9-B7B92A91EFD6}"/>
                  </a:ext>
                </a:extLst>
              </p:cNvPr>
              <p:cNvSpPr/>
              <p:nvPr/>
            </p:nvSpPr>
            <p:spPr>
              <a:xfrm>
                <a:off x="857116" y="3616488"/>
                <a:ext cx="10353887" cy="1142620"/>
              </a:xfrm>
              <a:prstGeom prst="rect">
                <a:avLst/>
              </a:prstGeom>
            </p:spPr>
            <p:txBody>
              <a:bodyPr wrap="square">
                <a:spAutoFit/>
              </a:bodyPr>
              <a:lstStyle/>
              <a:p>
                <a:pPr>
                  <a:lnSpc>
                    <a:spcPct val="150000"/>
                  </a:lnSpc>
                  <a:spcBef>
                    <a:spcPct val="20000"/>
                  </a:spcBef>
                  <a:defRPr/>
                </a:pP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在训练阶段将条件信息</a:t>
                </a:r>
                <a14:m>
                  <m:oMath xmlns:m="http://schemas.openxmlformats.org/officeDocument/2006/math">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𝒚</m:t>
                    </m:r>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（可以是类别标签、文本描述、低分辨率图像或其他任何形式的控制信号</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）作为模型的额外输入，模型需要</a:t>
                </a:r>
                <a:r>
                  <a:rPr lang="zh-CN" altLang="en-US" sz="1600" b="1" kern="0" dirty="0">
                    <a:solidFill>
                      <a:srgbClr val="C00000"/>
                    </a:solidFill>
                    <a:latin typeface="宋体" panose="02010600030101010101" pitchFamily="2" charset="-122"/>
                    <a:ea typeface="宋体" panose="02010600030101010101" pitchFamily="2" charset="-122"/>
                  </a:rPr>
                  <a:t>隐式地学习数据和条件</a:t>
                </a:r>
                <a14:m>
                  <m:oMath xmlns:m="http://schemas.openxmlformats.org/officeDocument/2006/math">
                    <m:r>
                      <a:rPr lang="en-US" altLang="zh-CN" sz="1600" b="1" i="1" kern="0" smtClean="0">
                        <a:solidFill>
                          <a:srgbClr val="C00000"/>
                        </a:solidFill>
                        <a:latin typeface="Cambria Math" panose="02040503050406030204" pitchFamily="18" charset="0"/>
                        <a:ea typeface="宋体" panose="02010600030101010101" pitchFamily="2" charset="-122"/>
                      </a:rPr>
                      <m:t>𝒚</m:t>
                    </m:r>
                  </m:oMath>
                </a14:m>
                <a:r>
                  <a:rPr lang="zh-CN" altLang="en-US" sz="1600" b="1" kern="0" dirty="0">
                    <a:solidFill>
                      <a:srgbClr val="C00000"/>
                    </a:solidFill>
                    <a:latin typeface="宋体" panose="02010600030101010101" pitchFamily="2" charset="-122"/>
                    <a:ea typeface="宋体" panose="02010600030101010101" pitchFamily="2" charset="-122"/>
                  </a:rPr>
                  <a:t>之间的关系，</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从而学习条件数据分布</a:t>
                </a:r>
                <a14:m>
                  <m:oMath xmlns:m="http://schemas.openxmlformats.org/officeDocument/2006/math">
                    <m:sSub>
                      <m:sSubPr>
                        <m:ctrlP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ctrlPr>
                      </m:sSubPr>
                      <m:e>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𝑷</m:t>
                        </m:r>
                      </m:e>
                      <m:sub>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𝒕</m:t>
                        </m:r>
                      </m:sub>
                    </m:sSub>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𝒙</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𝒚</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r>
                      <a:rPr lang="zh-CN" altLang="en-US" sz="1600" b="1" i="1" kern="0">
                        <a:solidFill>
                          <a:schemeClr val="tx1">
                            <a:lumMod val="95000"/>
                            <a:lumOff val="5000"/>
                          </a:schemeClr>
                        </a:solidFill>
                        <a:latin typeface="Cambria Math" panose="02040503050406030204" pitchFamily="18" charset="0"/>
                        <a:ea typeface="宋体" panose="02010600030101010101" pitchFamily="2" charset="-122"/>
                      </a:rPr>
                      <m:t>。</m:t>
                    </m:r>
                  </m:oMath>
                </a14:m>
                <a:r>
                  <a:rPr lang="zh-CN" altLang="en-US" sz="1600" b="1" kern="0" dirty="0">
                    <a:solidFill>
                      <a:srgbClr val="C00000"/>
                    </a:solidFill>
                    <a:latin typeface="宋体" panose="02010600030101010101" pitchFamily="2" charset="-122"/>
                    <a:ea typeface="宋体" panose="02010600030101010101" pitchFamily="2" charset="-122"/>
                  </a:rPr>
                  <a:t>该方法要求条件与数据在训练集中成对出现。</a:t>
                </a:r>
                <a:endPar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endParaRPr>
              </a:p>
            </p:txBody>
          </p:sp>
        </mc:Choice>
        <mc:Fallback xmlns="">
          <p:sp>
            <p:nvSpPr>
              <p:cNvPr id="3" name="矩形 2">
                <a:extLst>
                  <a:ext uri="{FF2B5EF4-FFF2-40B4-BE49-F238E27FC236}">
                    <a16:creationId xmlns:a16="http://schemas.microsoft.com/office/drawing/2014/main" id="{3B39FED0-8C40-3B22-6BB9-B7B92A91EFD6}"/>
                  </a:ext>
                </a:extLst>
              </p:cNvPr>
              <p:cNvSpPr>
                <a:spLocks noRot="1" noChangeAspect="1" noMove="1" noResize="1" noEditPoints="1" noAdjustHandles="1" noChangeArrowheads="1" noChangeShapeType="1" noTextEdit="1"/>
              </p:cNvSpPr>
              <p:nvPr/>
            </p:nvSpPr>
            <p:spPr>
              <a:xfrm>
                <a:off x="857116" y="3616488"/>
                <a:ext cx="10353887" cy="1142620"/>
              </a:xfrm>
              <a:prstGeom prst="rect">
                <a:avLst/>
              </a:prstGeom>
              <a:blipFill>
                <a:blip r:embed="rId5"/>
                <a:stretch>
                  <a:fillRect l="-353" b="-5851"/>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DB0150D8-C108-7512-659C-87C7660CC9B5}"/>
              </a:ext>
            </a:extLst>
          </p:cNvPr>
          <p:cNvGrpSpPr/>
          <p:nvPr/>
        </p:nvGrpSpPr>
        <p:grpSpPr>
          <a:xfrm>
            <a:off x="3229749" y="1410987"/>
            <a:ext cx="5685002" cy="1985318"/>
            <a:chOff x="3253499" y="2415331"/>
            <a:chExt cx="5685002" cy="1985318"/>
          </a:xfrm>
        </p:grpSpPr>
        <p:pic>
          <p:nvPicPr>
            <p:cNvPr id="53" name="图片 52">
              <a:extLst>
                <a:ext uri="{FF2B5EF4-FFF2-40B4-BE49-F238E27FC236}">
                  <a16:creationId xmlns:a16="http://schemas.microsoft.com/office/drawing/2014/main" id="{FEA5111B-FEE9-8F0D-5222-A90AC541F842}"/>
                </a:ext>
              </a:extLst>
            </p:cNvPr>
            <p:cNvPicPr>
              <a:picLocks noChangeAspect="1"/>
            </p:cNvPicPr>
            <p:nvPr/>
          </p:nvPicPr>
          <p:blipFill>
            <a:blip r:embed="rId6"/>
            <a:srcRect t="15335" b="13924"/>
            <a:stretch>
              <a:fillRect/>
            </a:stretch>
          </p:blipFill>
          <p:spPr>
            <a:xfrm>
              <a:off x="3253499" y="2864126"/>
              <a:ext cx="5685002" cy="1536523"/>
            </a:xfrm>
            <a:prstGeom prst="rect">
              <a:avLst/>
            </a:prstGeom>
          </p:spPr>
        </p:pic>
        <p:sp>
          <p:nvSpPr>
            <p:cNvPr id="4" name="矩形 3">
              <a:extLst>
                <a:ext uri="{FF2B5EF4-FFF2-40B4-BE49-F238E27FC236}">
                  <a16:creationId xmlns:a16="http://schemas.microsoft.com/office/drawing/2014/main" id="{909C0F32-E0E3-4115-54C2-C32110465F8A}"/>
                </a:ext>
              </a:extLst>
            </p:cNvPr>
            <p:cNvSpPr/>
            <p:nvPr/>
          </p:nvSpPr>
          <p:spPr>
            <a:xfrm>
              <a:off x="4357575" y="2415331"/>
              <a:ext cx="3206327" cy="369332"/>
            </a:xfrm>
            <a:prstGeom prst="rect">
              <a:avLst/>
            </a:prstGeom>
          </p:spPr>
          <p:txBody>
            <a:bodyPr wrap="none">
              <a:spAutoFit/>
            </a:bodyPr>
            <a:lstStyle/>
            <a:p>
              <a:pPr lvl="0">
                <a:spcBef>
                  <a:spcPct val="20000"/>
                </a:spcBef>
                <a:defRPr/>
              </a:pPr>
              <a:r>
                <a:rPr kumimoji="0" lang="zh-CN" altLang="en-US"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条件作为输入的条件扩散模型</a:t>
              </a:r>
            </a:p>
          </p:txBody>
        </p:sp>
      </p:grpSp>
    </p:spTree>
    <p:extLst>
      <p:ext uri="{BB962C8B-B14F-4D97-AF65-F5344CB8AC3E}">
        <p14:creationId xmlns:p14="http://schemas.microsoft.com/office/powerpoint/2010/main" val="409116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99E0-34ED-3F93-43EC-FA3230C2D565}"/>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A2110DC-3086-E1C2-706C-D597DEE14F02}"/>
              </a:ext>
            </a:extLst>
          </p:cNvPr>
          <p:cNvSpPr/>
          <p:nvPr/>
        </p:nvSpPr>
        <p:spPr>
          <a:xfrm>
            <a:off x="951422" y="402592"/>
            <a:ext cx="6684843"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条件扩散模型</a:t>
            </a:r>
            <a:r>
              <a:rPr lang="en-US" altLang="zh-CN" sz="3600" b="1" kern="0" dirty="0">
                <a:solidFill>
                  <a:prstClr val="black"/>
                </a:solidFill>
                <a:latin typeface="微软雅黑" panose="020B0503020204020204" pitchFamily="34" charset="-122"/>
                <a:ea typeface="微软雅黑" panose="020B0503020204020204" pitchFamily="34" charset="-122"/>
              </a:rPr>
              <a:t>—</a:t>
            </a:r>
            <a:r>
              <a:rPr lang="zh-CN" altLang="en-US" sz="3600" b="1" kern="0" dirty="0">
                <a:solidFill>
                  <a:prstClr val="black"/>
                </a:solidFill>
                <a:latin typeface="微软雅黑" panose="020B0503020204020204" pitchFamily="34" charset="-122"/>
                <a:ea typeface="微软雅黑" panose="020B0503020204020204" pitchFamily="34" charset="-122"/>
              </a:rPr>
              <a:t>①条件作为输入</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4335293-E194-39BA-F0D0-87CA2A64B1BC}"/>
                  </a:ext>
                </a:extLst>
              </p:cNvPr>
              <p:cNvSpPr/>
              <p:nvPr/>
            </p:nvSpPr>
            <p:spPr>
              <a:xfrm>
                <a:off x="951422" y="1447086"/>
                <a:ext cx="10114332" cy="412998"/>
              </a:xfrm>
              <a:prstGeom prst="rect">
                <a:avLst/>
              </a:prstGeom>
            </p:spPr>
            <p:txBody>
              <a:bodyPr wrap="square">
                <a:spAutoFit/>
              </a:bodyPr>
              <a:lstStyle/>
              <a:p>
                <a:pP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当引入条件</a:t>
                </a:r>
                <a14:m>
                  <m:oMath xmlns:m="http://schemas.openxmlformats.org/officeDocument/2006/math">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𝒚</m:t>
                    </m:r>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时，目标变成了从条件分布中</a:t>
                </a:r>
                <a14:m>
                  <m:oMath xmlns:m="http://schemas.openxmlformats.org/officeDocument/2006/math">
                    <m:sSub>
                      <m:sSubPr>
                        <m:ctrlP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ctrlPr>
                      </m:sSubPr>
                      <m:e>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𝑷</m:t>
                        </m:r>
                      </m:e>
                      <m:sub>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𝒕</m:t>
                        </m:r>
                      </m:sub>
                    </m:sSub>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𝒙</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𝒚</m:t>
                    </m:r>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m:t>
                    </m:r>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采样，因而模型需要估计条件分数</a:t>
                </a:r>
                <a14:m>
                  <m:oMath xmlns:m="http://schemas.openxmlformats.org/officeDocument/2006/math">
                    <m:sSub>
                      <m:sSubPr>
                        <m:ctrlPr>
                          <a:rPr lang="zh-CN" altLang="en-US" sz="1600" b="1" i="1" kern="0">
                            <a:latin typeface="Cambria Math" panose="02040503050406030204" pitchFamily="18" charset="0"/>
                          </a:rPr>
                        </m:ctrlPr>
                      </m:sSubPr>
                      <m:e>
                        <m:r>
                          <m:rPr>
                            <m:sty m:val="p"/>
                          </m:rPr>
                          <a:rPr lang="zh-CN" altLang="en-US" sz="1600" b="1" i="1" kern="0">
                            <a:latin typeface="Cambria Math" panose="02040503050406030204" pitchFamily="18" charset="0"/>
                          </a:rPr>
                          <m:t>∇</m:t>
                        </m:r>
                      </m:e>
                      <m:sub>
                        <m:r>
                          <a:rPr lang="zh-CN" altLang="en-US" sz="1600" b="1" i="1" kern="0">
                            <a:latin typeface="Cambria Math" panose="02040503050406030204" pitchFamily="18" charset="0"/>
                          </a:rPr>
                          <m:t>𝑥</m:t>
                        </m:r>
                      </m:sub>
                    </m:sSub>
                    <m:func>
                      <m:funcPr>
                        <m:ctrlPr>
                          <a:rPr lang="zh-CN" altLang="en-US" sz="1600" b="1" i="1" kern="0">
                            <a:latin typeface="Cambria Math" panose="02040503050406030204" pitchFamily="18" charset="0"/>
                          </a:rPr>
                        </m:ctrlPr>
                      </m:funcPr>
                      <m:fName>
                        <m:r>
                          <m:rPr>
                            <m:sty m:val="p"/>
                          </m:rPr>
                          <a:rPr lang="zh-CN" altLang="en-US" sz="1600" b="1" i="1" kern="0">
                            <a:latin typeface="Cambria Math" panose="02040503050406030204" pitchFamily="18" charset="0"/>
                          </a:rPr>
                          <m:t>log</m:t>
                        </m:r>
                      </m:fName>
                      <m:e>
                        <m:sSub>
                          <m:sSubPr>
                            <m:ctrlPr>
                              <a:rPr lang="en-US" altLang="zh-CN" sz="1600" b="1" i="1" kern="0">
                                <a:latin typeface="Cambria Math" panose="02040503050406030204" pitchFamily="18" charset="0"/>
                              </a:rPr>
                            </m:ctrlPr>
                          </m:sSubPr>
                          <m:e>
                            <m:r>
                              <a:rPr lang="zh-CN" altLang="en-US" sz="1600" b="1" i="1" kern="0">
                                <a:latin typeface="Cambria Math" panose="02040503050406030204" pitchFamily="18" charset="0"/>
                              </a:rPr>
                              <m:t>𝑃</m:t>
                            </m:r>
                          </m:e>
                          <m:sub>
                            <m:r>
                              <a:rPr lang="en-US" altLang="zh-CN" sz="1600" b="1" i="1" kern="0">
                                <a:latin typeface="Cambria Math" panose="02040503050406030204" pitchFamily="18" charset="0"/>
                              </a:rPr>
                              <m:t>𝒕</m:t>
                            </m:r>
                          </m:sub>
                        </m:sSub>
                        <m:r>
                          <a:rPr lang="en-US" altLang="zh-CN" sz="1600" b="1" i="1" kern="0">
                            <a:latin typeface="Cambria Math" panose="02040503050406030204" pitchFamily="18" charset="0"/>
                          </a:rPr>
                          <m:t>(</m:t>
                        </m:r>
                        <m:r>
                          <a:rPr lang="en-US" altLang="zh-CN" sz="1600" b="1" i="1" kern="0">
                            <a:latin typeface="Cambria Math" panose="02040503050406030204" pitchFamily="18" charset="0"/>
                          </a:rPr>
                          <m:t>𝒙</m:t>
                        </m:r>
                        <m:r>
                          <a:rPr lang="en-US" altLang="zh-CN" sz="1600" b="1" i="1" kern="0" smtClean="0">
                            <a:latin typeface="Cambria Math" panose="02040503050406030204" pitchFamily="18" charset="0"/>
                          </a:rPr>
                          <m:t>|</m:t>
                        </m:r>
                        <m:r>
                          <m:rPr>
                            <m:sty m:val="p"/>
                          </m:rPr>
                          <a:rPr lang="en-US" altLang="zh-CN" sz="1600" b="1" i="1" kern="0" smtClean="0">
                            <a:latin typeface="Cambria Math" panose="02040503050406030204" pitchFamily="18" charset="0"/>
                          </a:rPr>
                          <m:t>y</m:t>
                        </m:r>
                        <m:r>
                          <a:rPr lang="en-US" altLang="zh-CN" sz="1600" b="1" i="1" kern="0">
                            <a:latin typeface="Cambria Math" panose="02040503050406030204" pitchFamily="18" charset="0"/>
                          </a:rPr>
                          <m:t>)</m:t>
                        </m:r>
                      </m:e>
                    </m:func>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a:t>
                </a:r>
              </a:p>
            </p:txBody>
          </p:sp>
        </mc:Choice>
        <mc:Fallback xmlns="">
          <p:sp>
            <p:nvSpPr>
              <p:cNvPr id="7" name="矩形 6">
                <a:extLst>
                  <a:ext uri="{FF2B5EF4-FFF2-40B4-BE49-F238E27FC236}">
                    <a16:creationId xmlns:a16="http://schemas.microsoft.com/office/drawing/2014/main" id="{94335293-E194-39BA-F0D0-87CA2A64B1BC}"/>
                  </a:ext>
                </a:extLst>
              </p:cNvPr>
              <p:cNvSpPr>
                <a:spLocks noRot="1" noChangeAspect="1" noMove="1" noResize="1" noEditPoints="1" noAdjustHandles="1" noChangeArrowheads="1" noChangeShapeType="1" noTextEdit="1"/>
              </p:cNvSpPr>
              <p:nvPr/>
            </p:nvSpPr>
            <p:spPr>
              <a:xfrm>
                <a:off x="951422" y="1447086"/>
                <a:ext cx="10114332" cy="412998"/>
              </a:xfrm>
              <a:prstGeom prst="rect">
                <a:avLst/>
              </a:prstGeom>
              <a:blipFill>
                <a:blip r:embed="rId3"/>
                <a:stretch>
                  <a:fillRect l="-301" b="-16176"/>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AA99D7FE-9BF1-71E3-8CB4-E87679E94EAC}"/>
              </a:ext>
            </a:extLst>
          </p:cNvPr>
          <p:cNvGrpSpPr/>
          <p:nvPr/>
        </p:nvGrpSpPr>
        <p:grpSpPr>
          <a:xfrm>
            <a:off x="4081084" y="2100484"/>
            <a:ext cx="4029830" cy="752588"/>
            <a:chOff x="3942972" y="3525418"/>
            <a:chExt cx="4202982" cy="856007"/>
          </a:xfrm>
        </p:grpSpPr>
        <p:grpSp>
          <p:nvGrpSpPr>
            <p:cNvPr id="20" name="组合 19">
              <a:extLst>
                <a:ext uri="{FF2B5EF4-FFF2-40B4-BE49-F238E27FC236}">
                  <a16:creationId xmlns:a16="http://schemas.microsoft.com/office/drawing/2014/main" id="{AE4D9DCA-9F22-10D7-8BAC-8A397639D03F}"/>
                </a:ext>
              </a:extLst>
            </p:cNvPr>
            <p:cNvGrpSpPr/>
            <p:nvPr/>
          </p:nvGrpSpPr>
          <p:grpSpPr>
            <a:xfrm>
              <a:off x="4046046" y="3525418"/>
              <a:ext cx="4099908" cy="856007"/>
              <a:chOff x="3958634" y="3525418"/>
              <a:chExt cx="4099908" cy="856007"/>
            </a:xfrm>
          </p:grpSpPr>
          <p:graphicFrame>
            <p:nvGraphicFramePr>
              <p:cNvPr id="13" name="对象 12">
                <a:extLst>
                  <a:ext uri="{FF2B5EF4-FFF2-40B4-BE49-F238E27FC236}">
                    <a16:creationId xmlns:a16="http://schemas.microsoft.com/office/drawing/2014/main" id="{BBFA9F9B-1ECB-6E28-C6AE-E2E18B8D3387}"/>
                  </a:ext>
                </a:extLst>
              </p:cNvPr>
              <p:cNvGraphicFramePr>
                <a:graphicFrameLocks noChangeAspect="1"/>
              </p:cNvGraphicFramePr>
              <p:nvPr/>
            </p:nvGraphicFramePr>
            <p:xfrm>
              <a:off x="3958634" y="3525418"/>
              <a:ext cx="4099908" cy="326903"/>
            </p:xfrm>
            <a:graphic>
              <a:graphicData uri="http://schemas.openxmlformats.org/presentationml/2006/ole">
                <mc:AlternateContent xmlns:mc="http://schemas.openxmlformats.org/markup-compatibility/2006">
                  <mc:Choice xmlns:v="urn:schemas-microsoft-com:vml" Requires="v">
                    <p:oleObj name="Equation" r:id="rId4" imgW="2866676" imgH="228576" progId="Equation.DSMT4">
                      <p:embed/>
                    </p:oleObj>
                  </mc:Choice>
                  <mc:Fallback>
                    <p:oleObj name="Equation" r:id="rId4" imgW="2866676" imgH="228576" progId="Equation.DSMT4">
                      <p:embed/>
                      <p:pic>
                        <p:nvPicPr>
                          <p:cNvPr id="13" name="对象 12">
                            <a:extLst>
                              <a:ext uri="{FF2B5EF4-FFF2-40B4-BE49-F238E27FC236}">
                                <a16:creationId xmlns:a16="http://schemas.microsoft.com/office/drawing/2014/main" id="{DAD9EDBE-2EE0-81E2-9A83-84801639F5D4}"/>
                              </a:ext>
                            </a:extLst>
                          </p:cNvPr>
                          <p:cNvPicPr/>
                          <p:nvPr/>
                        </p:nvPicPr>
                        <p:blipFill>
                          <a:blip r:embed="rId5"/>
                          <a:stretch>
                            <a:fillRect/>
                          </a:stretch>
                        </p:blipFill>
                        <p:spPr>
                          <a:xfrm>
                            <a:off x="3958634" y="3525418"/>
                            <a:ext cx="4099908" cy="326903"/>
                          </a:xfrm>
                          <a:prstGeom prst="rect">
                            <a:avLst/>
                          </a:prstGeom>
                        </p:spPr>
                      </p:pic>
                    </p:oleObj>
                  </mc:Fallback>
                </mc:AlternateContent>
              </a:graphicData>
            </a:graphic>
          </p:graphicFrame>
          <p:sp>
            <p:nvSpPr>
              <p:cNvPr id="16" name="左大括号 15">
                <a:extLst>
                  <a:ext uri="{FF2B5EF4-FFF2-40B4-BE49-F238E27FC236}">
                    <a16:creationId xmlns:a16="http://schemas.microsoft.com/office/drawing/2014/main" id="{1F4E7626-F612-2516-6988-88AB8762E45B}"/>
                  </a:ext>
                </a:extLst>
              </p:cNvPr>
              <p:cNvSpPr/>
              <p:nvPr/>
            </p:nvSpPr>
            <p:spPr>
              <a:xfrm rot="16200000">
                <a:off x="6000749" y="3434941"/>
                <a:ext cx="190501" cy="1025261"/>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a:extLst>
                  <a:ext uri="{FF2B5EF4-FFF2-40B4-BE49-F238E27FC236}">
                    <a16:creationId xmlns:a16="http://schemas.microsoft.com/office/drawing/2014/main" id="{A52F750D-77BE-55E1-B5C5-A85BA70FA1E5}"/>
                  </a:ext>
                </a:extLst>
              </p:cNvPr>
              <p:cNvSpPr/>
              <p:nvPr/>
            </p:nvSpPr>
            <p:spPr>
              <a:xfrm rot="16200000">
                <a:off x="7280157" y="3327840"/>
                <a:ext cx="190501" cy="1239461"/>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576C90F-81C9-7235-54F3-8F00E642B3AA}"/>
                  </a:ext>
                </a:extLst>
              </p:cNvPr>
              <p:cNvSpPr/>
              <p:nvPr/>
            </p:nvSpPr>
            <p:spPr>
              <a:xfrm>
                <a:off x="5305618" y="4016389"/>
                <a:ext cx="1580762" cy="365036"/>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无条件分数</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id="{EF7F1FC1-942B-5404-E45E-7129044CBAAF}"/>
                  </a:ext>
                </a:extLst>
              </p:cNvPr>
              <p:cNvSpPr/>
              <p:nvPr/>
            </p:nvSpPr>
            <p:spPr>
              <a:xfrm>
                <a:off x="6836818" y="4016389"/>
                <a:ext cx="1077178" cy="365036"/>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引导</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grpSp>
        <p:sp>
          <p:nvSpPr>
            <p:cNvPr id="21" name="左大括号 20">
              <a:extLst>
                <a:ext uri="{FF2B5EF4-FFF2-40B4-BE49-F238E27FC236}">
                  <a16:creationId xmlns:a16="http://schemas.microsoft.com/office/drawing/2014/main" id="{8A098945-1FA5-22B8-D497-BBF108E8A852}"/>
                </a:ext>
              </a:extLst>
            </p:cNvPr>
            <p:cNvSpPr/>
            <p:nvPr/>
          </p:nvSpPr>
          <p:spPr>
            <a:xfrm rot="16200000">
              <a:off x="4645827" y="3304455"/>
              <a:ext cx="175054" cy="1301677"/>
            </a:xfrm>
            <a:prstGeom prst="leftBrace">
              <a:avLst>
                <a:gd name="adj1" fmla="val 48333"/>
                <a:gd name="adj2" fmla="val 50000"/>
              </a:avLst>
            </a:prstGeom>
            <a:ln>
              <a:solidFill>
                <a:srgbClr val="B5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86C3BB8-89FB-BB48-57A1-C8BDD182FC03}"/>
                </a:ext>
              </a:extLst>
            </p:cNvPr>
            <p:cNvSpPr/>
            <p:nvPr/>
          </p:nvSpPr>
          <p:spPr>
            <a:xfrm>
              <a:off x="3942972" y="4016389"/>
              <a:ext cx="1580762" cy="365036"/>
            </a:xfrm>
            <a:prstGeom prst="rect">
              <a:avLst/>
            </a:prstGeom>
          </p:spPr>
          <p:txBody>
            <a:bodyPr wrap="square">
              <a:spAutoFit/>
            </a:bodyPr>
            <a:lstStyle/>
            <a:p>
              <a:pPr algn="ctr">
                <a:lnSpc>
                  <a:spcPct val="150000"/>
                </a:lnSpc>
                <a:spcBef>
                  <a:spcPct val="20000"/>
                </a:spcBef>
                <a:defRPr/>
              </a:pPr>
              <a:r>
                <a:rPr lang="zh-CN" altLang="en-US" sz="1400" kern="0" dirty="0">
                  <a:solidFill>
                    <a:srgbClr val="B50104"/>
                  </a:solidFill>
                  <a:latin typeface="宋体" panose="02010600030101010101" pitchFamily="2" charset="-122"/>
                  <a:ea typeface="宋体" panose="02010600030101010101" pitchFamily="2" charset="-122"/>
                </a:rPr>
                <a:t>条件分数</a:t>
              </a:r>
              <a:endParaRPr kumimoji="0" lang="zh-CN" altLang="en-US" sz="1400" i="0" u="none" strike="noStrike" kern="0" cap="none" spc="0" normalizeH="0" baseline="0" noProof="0" dirty="0">
                <a:ln>
                  <a:noFill/>
                </a:ln>
                <a:solidFill>
                  <a:srgbClr val="B50104"/>
                </a:solidFill>
                <a:effectLst/>
                <a:uLnTx/>
                <a:uFillTx/>
                <a:latin typeface="宋体" panose="02010600030101010101" pitchFamily="2" charset="-122"/>
                <a:ea typeface="宋体" panose="02010600030101010101" pitchFamily="2" charset="-122"/>
              </a:endParaRPr>
            </a:p>
          </p:txBody>
        </p: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878D3EA5-989E-950A-C5A5-A47D71931AE5}"/>
                  </a:ext>
                </a:extLst>
              </p:cNvPr>
              <p:cNvSpPr/>
              <p:nvPr/>
            </p:nvSpPr>
            <p:spPr>
              <a:xfrm>
                <a:off x="951422" y="3123621"/>
                <a:ext cx="10114332" cy="414922"/>
              </a:xfrm>
              <a:prstGeom prst="rect">
                <a:avLst/>
              </a:prstGeom>
            </p:spPr>
            <p:txBody>
              <a:bodyPr wrap="square">
                <a:spAutoFit/>
              </a:bodyPr>
              <a:lstStyle/>
              <a:p>
                <a:pPr>
                  <a:lnSpc>
                    <a:spcPct val="150000"/>
                  </a:lnSpc>
                  <a:spcBef>
                    <a:spcPct val="20000"/>
                  </a:spcBef>
                  <a:defRPr/>
                </a:pPr>
                <a:r>
                  <a:rPr lang="zh-CN" altLang="en-US" sz="1600" kern="0" dirty="0">
                    <a:solidFill>
                      <a:schemeClr val="tx1">
                        <a:lumMod val="95000"/>
                        <a:lumOff val="5000"/>
                      </a:schemeClr>
                    </a:solidFill>
                    <a:latin typeface="宋体" panose="02010600030101010101" pitchFamily="2" charset="-122"/>
                    <a:ea typeface="宋体" panose="02010600030101010101" pitchFamily="2" charset="-122"/>
                    <a:cs typeface="Times New Roman" panose="02020603050405020304" pitchFamily="18" charset="0"/>
                  </a:rPr>
                  <a:t>①分类器引导：</a:t>
                </a:r>
                <a:r>
                  <a:rPr lang="zh-CN" altLang="en-US"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额外训练一个在噪声数据</a:t>
                </a:r>
                <a14:m>
                  <m:oMath xmlns:m="http://schemas.openxmlformats.org/officeDocument/2006/math">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𝒙</m:t>
                    </m:r>
                  </m:oMath>
                </a14:m>
                <a:r>
                  <a:rPr lang="zh-CN" altLang="en-US"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上工作的分类器</a:t>
                </a:r>
                <a:endPar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mc:Choice>
        <mc:Fallback xmlns="">
          <p:sp>
            <p:nvSpPr>
              <p:cNvPr id="26" name="矩形 25">
                <a:extLst>
                  <a:ext uri="{FF2B5EF4-FFF2-40B4-BE49-F238E27FC236}">
                    <a16:creationId xmlns:a16="http://schemas.microsoft.com/office/drawing/2014/main" id="{878D3EA5-989E-950A-C5A5-A47D71931AE5}"/>
                  </a:ext>
                </a:extLst>
              </p:cNvPr>
              <p:cNvSpPr>
                <a:spLocks noRot="1" noChangeAspect="1" noMove="1" noResize="1" noEditPoints="1" noAdjustHandles="1" noChangeArrowheads="1" noChangeShapeType="1" noTextEdit="1"/>
              </p:cNvSpPr>
              <p:nvPr/>
            </p:nvSpPr>
            <p:spPr>
              <a:xfrm>
                <a:off x="951422" y="3123621"/>
                <a:ext cx="10114332" cy="414922"/>
              </a:xfrm>
              <a:prstGeom prst="rect">
                <a:avLst/>
              </a:prstGeom>
              <a:blipFill>
                <a:blip r:embed="rId6"/>
                <a:stretch>
                  <a:fillRect l="-301" b="-16176"/>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3810FEB5-7B39-3403-553E-C52FC1B6A251}"/>
              </a:ext>
            </a:extLst>
          </p:cNvPr>
          <p:cNvSpPr/>
          <p:nvPr/>
        </p:nvSpPr>
        <p:spPr>
          <a:xfrm>
            <a:off x="951422" y="4190248"/>
            <a:ext cx="10114332" cy="403957"/>
          </a:xfrm>
          <a:prstGeom prst="rect">
            <a:avLst/>
          </a:prstGeom>
        </p:spPr>
        <p:txBody>
          <a:bodyPr wrap="square">
            <a:spAutoFit/>
          </a:bodyPr>
          <a:lstStyle/>
          <a:p>
            <a:pPr>
              <a:lnSpc>
                <a:spcPct val="150000"/>
              </a:lnSpc>
              <a:spcBef>
                <a:spcPct val="20000"/>
              </a:spcBef>
              <a:defRPr/>
            </a:pPr>
            <a:r>
              <a:rPr lang="zh-CN" altLang="en-US" sz="1600" kern="0" dirty="0">
                <a:solidFill>
                  <a:schemeClr val="tx1">
                    <a:lumMod val="95000"/>
                    <a:lumOff val="5000"/>
                  </a:schemeClr>
                </a:solidFill>
                <a:latin typeface="宋体" panose="02010600030101010101" pitchFamily="2" charset="-122"/>
                <a:ea typeface="宋体" panose="02010600030101010101" pitchFamily="2" charset="-122"/>
                <a:cs typeface="Times New Roman" panose="02020603050405020304" pitchFamily="18" charset="0"/>
              </a:rPr>
              <a:t>②无分类器引导：消除了对分类器的显式依赖</a:t>
            </a:r>
            <a:endPar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graphicFrame>
        <p:nvGraphicFramePr>
          <p:cNvPr id="28" name="对象 27">
            <a:extLst>
              <a:ext uri="{FF2B5EF4-FFF2-40B4-BE49-F238E27FC236}">
                <a16:creationId xmlns:a16="http://schemas.microsoft.com/office/drawing/2014/main" id="{78088596-1E14-CC18-8C3D-691CEAE8B377}"/>
              </a:ext>
            </a:extLst>
          </p:cNvPr>
          <p:cNvGraphicFramePr>
            <a:graphicFrameLocks noChangeAspect="1"/>
          </p:cNvGraphicFramePr>
          <p:nvPr>
            <p:extLst>
              <p:ext uri="{D42A27DB-BD31-4B8C-83A1-F6EECF244321}">
                <p14:modId xmlns:p14="http://schemas.microsoft.com/office/powerpoint/2010/main" val="3823882248"/>
              </p:ext>
            </p:extLst>
          </p:nvPr>
        </p:nvGraphicFramePr>
        <p:xfrm>
          <a:off x="4162688" y="3768682"/>
          <a:ext cx="3866624" cy="302080"/>
        </p:xfrm>
        <a:graphic>
          <a:graphicData uri="http://schemas.openxmlformats.org/presentationml/2006/ole">
            <mc:AlternateContent xmlns:mc="http://schemas.openxmlformats.org/markup-compatibility/2006">
              <mc:Choice xmlns:v="urn:schemas-microsoft-com:vml" Requires="v">
                <p:oleObj name="Equation" r:id="rId7" imgW="3047733" imgH="237935" progId="Equation.DSMT4">
                  <p:embed/>
                </p:oleObj>
              </mc:Choice>
              <mc:Fallback>
                <p:oleObj name="Equation" r:id="rId7" imgW="3047733" imgH="237935" progId="Equation.DSMT4">
                  <p:embed/>
                  <p:pic>
                    <p:nvPicPr>
                      <p:cNvPr id="28" name="对象 27">
                        <a:extLst>
                          <a:ext uri="{FF2B5EF4-FFF2-40B4-BE49-F238E27FC236}">
                            <a16:creationId xmlns:a16="http://schemas.microsoft.com/office/drawing/2014/main" id="{8EBCFB59-85A1-A09F-5A73-B868F1CF5E7B}"/>
                          </a:ext>
                        </a:extLst>
                      </p:cNvPr>
                      <p:cNvPicPr/>
                      <p:nvPr/>
                    </p:nvPicPr>
                    <p:blipFill>
                      <a:blip r:embed="rId8"/>
                      <a:stretch>
                        <a:fillRect/>
                      </a:stretch>
                    </p:blipFill>
                    <p:spPr>
                      <a:xfrm>
                        <a:off x="4162688" y="3768682"/>
                        <a:ext cx="3866624" cy="30208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5DDE6E40-4EC5-9F71-2D38-8BB36065363F}"/>
              </a:ext>
            </a:extLst>
          </p:cNvPr>
          <p:cNvGraphicFramePr>
            <a:graphicFrameLocks noChangeAspect="1"/>
          </p:cNvGraphicFramePr>
          <p:nvPr>
            <p:extLst>
              <p:ext uri="{D42A27DB-BD31-4B8C-83A1-F6EECF244321}">
                <p14:modId xmlns:p14="http://schemas.microsoft.com/office/powerpoint/2010/main" val="1865944732"/>
              </p:ext>
            </p:extLst>
          </p:nvPr>
        </p:nvGraphicFramePr>
        <p:xfrm>
          <a:off x="3568369" y="4765678"/>
          <a:ext cx="5055262" cy="300908"/>
        </p:xfrm>
        <a:graphic>
          <a:graphicData uri="http://schemas.openxmlformats.org/presentationml/2006/ole">
            <mc:AlternateContent xmlns:mc="http://schemas.openxmlformats.org/markup-compatibility/2006">
              <mc:Choice xmlns:v="urn:schemas-microsoft-com:vml" Requires="v">
                <p:oleObj name="Equation" r:id="rId9" imgW="4000172" imgH="237935" progId="Equation.DSMT4">
                  <p:embed/>
                </p:oleObj>
              </mc:Choice>
              <mc:Fallback>
                <p:oleObj name="Equation" r:id="rId9" imgW="4000172" imgH="237935" progId="Equation.DSMT4">
                  <p:embed/>
                  <p:pic>
                    <p:nvPicPr>
                      <p:cNvPr id="30" name="对象 29">
                        <a:extLst>
                          <a:ext uri="{FF2B5EF4-FFF2-40B4-BE49-F238E27FC236}">
                            <a16:creationId xmlns:a16="http://schemas.microsoft.com/office/drawing/2014/main" id="{99A31624-A7F0-7D75-D550-2D072CDCA208}"/>
                          </a:ext>
                        </a:extLst>
                      </p:cNvPr>
                      <p:cNvPicPr/>
                      <p:nvPr/>
                    </p:nvPicPr>
                    <p:blipFill>
                      <a:blip r:embed="rId10"/>
                      <a:stretch>
                        <a:fillRect/>
                      </a:stretch>
                    </p:blipFill>
                    <p:spPr>
                      <a:xfrm>
                        <a:off x="3568369" y="4765678"/>
                        <a:ext cx="5055262" cy="3009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5069EAC-2F97-7973-BCCD-10EAAC16DDCA}"/>
                  </a:ext>
                </a:extLst>
              </p:cNvPr>
              <p:cNvSpPr txBox="1"/>
              <p:nvPr/>
            </p:nvSpPr>
            <p:spPr>
              <a:xfrm>
                <a:off x="951422" y="5264365"/>
                <a:ext cx="9517554" cy="338554"/>
              </a:xfrm>
              <a:prstGeom prst="rect">
                <a:avLst/>
              </a:prstGeom>
              <a:noFill/>
            </p:spPr>
            <p:txBody>
              <a:bodyPr wrap="square">
                <a:spAutoFit/>
              </a:bodyPr>
              <a:lstStyle/>
              <a:p>
                <a:r>
                  <a:rPr lang="zh-CN" altLang="en-US"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在训练时，以一定的概率将条件</a:t>
                </a:r>
                <a14:m>
                  <m:oMath xmlns:m="http://schemas.openxmlformats.org/officeDocument/2006/math">
                    <m:r>
                      <a:rPr lang="en-US" altLang="zh-CN" sz="1600" b="1" i="1" kern="0">
                        <a:solidFill>
                          <a:schemeClr val="tx1">
                            <a:lumMod val="95000"/>
                            <a:lumOff val="5000"/>
                          </a:schemeClr>
                        </a:solidFill>
                        <a:latin typeface="Cambria Math" panose="02040503050406030204" pitchFamily="18" charset="0"/>
                        <a:ea typeface="宋体" panose="02010600030101010101" pitchFamily="2" charset="-122"/>
                      </a:rPr>
                      <m:t>𝒚</m:t>
                    </m:r>
                  </m:oMath>
                </a14:m>
                <a:r>
                  <a:rPr lang="zh-CN" altLang="en-US"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替换为空标记</a:t>
                </a:r>
                <a14:m>
                  <m:oMath xmlns:m="http://schemas.openxmlformats.org/officeDocument/2006/math">
                    <m:r>
                      <a:rPr lang="zh-CN" altLang="en-US" sz="1600" i="1" kern="0" smtClean="0">
                        <a:solidFill>
                          <a:schemeClr val="tx1">
                            <a:lumMod val="95000"/>
                            <a:lumOff val="5000"/>
                          </a:schemeClr>
                        </a:solidFill>
                        <a:latin typeface="Cambria Math" panose="02040503050406030204" pitchFamily="18" charset="0"/>
                      </a:rPr>
                      <m:t>∅</m:t>
                    </m:r>
                  </m:oMath>
                </a14:m>
                <a:r>
                  <a:rPr lang="zh-CN" altLang="en-US" sz="16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，从而使模型同时学会条件生成和无条件生成 ：</a:t>
                </a:r>
                <a:endParaRPr lang="zh-CN" altLang="en-US" sz="1600" dirty="0"/>
              </a:p>
            </p:txBody>
          </p:sp>
        </mc:Choice>
        <mc:Fallback xmlns="">
          <p:sp>
            <p:nvSpPr>
              <p:cNvPr id="32" name="文本框 31">
                <a:extLst>
                  <a:ext uri="{FF2B5EF4-FFF2-40B4-BE49-F238E27FC236}">
                    <a16:creationId xmlns:a16="http://schemas.microsoft.com/office/drawing/2014/main" id="{95069EAC-2F97-7973-BCCD-10EAAC16DDCA}"/>
                  </a:ext>
                </a:extLst>
              </p:cNvPr>
              <p:cNvSpPr txBox="1">
                <a:spLocks noRot="1" noChangeAspect="1" noMove="1" noResize="1" noEditPoints="1" noAdjustHandles="1" noChangeArrowheads="1" noChangeShapeType="1" noTextEdit="1"/>
              </p:cNvSpPr>
              <p:nvPr/>
            </p:nvSpPr>
            <p:spPr>
              <a:xfrm>
                <a:off x="951422" y="5264365"/>
                <a:ext cx="9517554" cy="338554"/>
              </a:xfrm>
              <a:prstGeom prst="rect">
                <a:avLst/>
              </a:prstGeom>
              <a:blipFill>
                <a:blip r:embed="rId11"/>
                <a:stretch>
                  <a:fillRect l="-320" t="-9091" b="-20000"/>
                </a:stretch>
              </a:blipFill>
            </p:spPr>
            <p:txBody>
              <a:bodyPr/>
              <a:lstStyle/>
              <a:p>
                <a:r>
                  <a:rPr lang="zh-CN" altLang="en-US">
                    <a:noFill/>
                  </a:rPr>
                  <a:t> </a:t>
                </a:r>
              </a:p>
            </p:txBody>
          </p:sp>
        </mc:Fallback>
      </mc:AlternateContent>
      <p:graphicFrame>
        <p:nvGraphicFramePr>
          <p:cNvPr id="34" name="对象 33">
            <a:extLst>
              <a:ext uri="{FF2B5EF4-FFF2-40B4-BE49-F238E27FC236}">
                <a16:creationId xmlns:a16="http://schemas.microsoft.com/office/drawing/2014/main" id="{6326E56F-28E2-259C-685A-AB12B67E4098}"/>
              </a:ext>
            </a:extLst>
          </p:cNvPr>
          <p:cNvGraphicFramePr>
            <a:graphicFrameLocks noChangeAspect="1"/>
          </p:cNvGraphicFramePr>
          <p:nvPr>
            <p:extLst>
              <p:ext uri="{D42A27DB-BD31-4B8C-83A1-F6EECF244321}">
                <p14:modId xmlns:p14="http://schemas.microsoft.com/office/powerpoint/2010/main" val="151567391"/>
              </p:ext>
            </p:extLst>
          </p:nvPr>
        </p:nvGraphicFramePr>
        <p:xfrm>
          <a:off x="3256488" y="5873468"/>
          <a:ext cx="5679023" cy="311356"/>
        </p:xfrm>
        <a:graphic>
          <a:graphicData uri="http://schemas.openxmlformats.org/presentationml/2006/ole">
            <mc:AlternateContent xmlns:mc="http://schemas.openxmlformats.org/markup-compatibility/2006">
              <mc:Choice xmlns:v="urn:schemas-microsoft-com:vml" Requires="v">
                <p:oleObj name="Equation" r:id="rId12" imgW="4419360" imgH="241200" progId="Equation.DSMT4">
                  <p:embed/>
                </p:oleObj>
              </mc:Choice>
              <mc:Fallback>
                <p:oleObj name="Equation" r:id="rId12" imgW="4419360" imgH="241200" progId="Equation.DSMT4">
                  <p:embed/>
                  <p:pic>
                    <p:nvPicPr>
                      <p:cNvPr id="34" name="对象 33">
                        <a:extLst>
                          <a:ext uri="{FF2B5EF4-FFF2-40B4-BE49-F238E27FC236}">
                            <a16:creationId xmlns:a16="http://schemas.microsoft.com/office/drawing/2014/main" id="{4BE7EBCD-0DC9-50B0-98D3-2F365A24D175}"/>
                          </a:ext>
                        </a:extLst>
                      </p:cNvPr>
                      <p:cNvPicPr/>
                      <p:nvPr/>
                    </p:nvPicPr>
                    <p:blipFill>
                      <a:blip r:embed="rId13"/>
                      <a:stretch>
                        <a:fillRect/>
                      </a:stretch>
                    </p:blipFill>
                    <p:spPr>
                      <a:xfrm>
                        <a:off x="3256488" y="5873468"/>
                        <a:ext cx="5679023" cy="311356"/>
                      </a:xfrm>
                      <a:prstGeom prst="rect">
                        <a:avLst/>
                      </a:prstGeom>
                    </p:spPr>
                  </p:pic>
                </p:oleObj>
              </mc:Fallback>
            </mc:AlternateContent>
          </a:graphicData>
        </a:graphic>
      </p:graphicFrame>
    </p:spTree>
    <p:extLst>
      <p:ext uri="{BB962C8B-B14F-4D97-AF65-F5344CB8AC3E}">
        <p14:creationId xmlns:p14="http://schemas.microsoft.com/office/powerpoint/2010/main" val="215598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CF9E1-D9F6-9A4F-3F1C-0B63C1CA8B2B}"/>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41A0108D-231F-E31C-2738-DB0CBD6F3132}"/>
              </a:ext>
            </a:extLst>
          </p:cNvPr>
          <p:cNvSpPr/>
          <p:nvPr/>
        </p:nvSpPr>
        <p:spPr>
          <a:xfrm>
            <a:off x="951422" y="402592"/>
            <a:ext cx="7608173"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条件扩散模型</a:t>
            </a:r>
            <a:r>
              <a:rPr lang="en-US" altLang="zh-CN" sz="3600" b="1" kern="0" dirty="0">
                <a:solidFill>
                  <a:prstClr val="black"/>
                </a:solidFill>
                <a:latin typeface="微软雅黑" panose="020B0503020204020204" pitchFamily="34" charset="-122"/>
                <a:ea typeface="微软雅黑" panose="020B0503020204020204" pitchFamily="34" charset="-122"/>
              </a:rPr>
              <a:t>—</a:t>
            </a:r>
            <a:r>
              <a:rPr lang="zh-CN" altLang="en-US" sz="3600" b="1" kern="0" dirty="0">
                <a:solidFill>
                  <a:prstClr val="black"/>
                </a:solidFill>
                <a:latin typeface="微软雅黑" panose="020B0503020204020204" pitchFamily="34" charset="-122"/>
                <a:ea typeface="微软雅黑" panose="020B0503020204020204" pitchFamily="34" charset="-122"/>
              </a:rPr>
              <a:t>②条件作为外部约束</a:t>
            </a:r>
          </a:p>
        </p:txBody>
      </p:sp>
      <p:sp>
        <p:nvSpPr>
          <p:cNvPr id="39" name="Rectangle 8">
            <a:extLst>
              <a:ext uri="{FF2B5EF4-FFF2-40B4-BE49-F238E27FC236}">
                <a16:creationId xmlns:a16="http://schemas.microsoft.com/office/drawing/2014/main" id="{2ADF321A-1D15-7236-DDC7-5AA804179B93}"/>
              </a:ext>
            </a:extLst>
          </p:cNvPr>
          <p:cNvSpPr>
            <a:spLocks noChangeArrowheads="1"/>
          </p:cNvSpPr>
          <p:nvPr/>
        </p:nvSpPr>
        <p:spPr bwMode="auto">
          <a:xfrm>
            <a:off x="1941616" y="47696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A50E05EB-A1B7-6DB2-86D1-6DDFE373FE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95" b="96422" l="1438" r="98625">
                        <a14:foregroundMark x1="63" y1="659" x2="8438" y2="73070"/>
                        <a14:foregroundMark x1="8438" y1="73070" x2="6563" y2="86817"/>
                        <a14:foregroundMark x1="6563" y1="86817" x2="2563" y2="97458"/>
                        <a14:foregroundMark x1="2563" y1="97458" x2="48563" y2="95292"/>
                        <a14:foregroundMark x1="48563" y1="95292" x2="72813" y2="98588"/>
                        <a14:foregroundMark x1="72813" y1="98588" x2="93938" y2="96139"/>
                        <a14:foregroundMark x1="93938" y1="96139" x2="98625" y2="53484"/>
                        <a14:foregroundMark x1="98625" y1="53484" x2="95938" y2="5556"/>
                        <a14:foregroundMark x1="95938" y1="5556" x2="94500" y2="4049"/>
                        <a14:foregroundMark x1="88188" y1="20151" x2="68875" y2="25800"/>
                        <a14:foregroundMark x1="68875" y1="25800" x2="50000" y2="53766"/>
                        <a14:foregroundMark x1="50000" y1="53766" x2="56500" y2="34087"/>
                        <a14:foregroundMark x1="56500" y1="34087" x2="60500" y2="74200"/>
                        <a14:foregroundMark x1="60500" y1="74200" x2="54875" y2="45480"/>
                        <a14:foregroundMark x1="54875" y1="45480" x2="39375" y2="73823"/>
                        <a14:foregroundMark x1="39375" y1="73823" x2="75750" y2="79284"/>
                        <a14:foregroundMark x1="71000" y1="33898" x2="42188" y2="35028"/>
                        <a14:foregroundMark x1="42188" y1="35028" x2="43500" y2="73446"/>
                        <a14:foregroundMark x1="43500" y1="73446" x2="50063" y2="37947"/>
                        <a14:foregroundMark x1="50063" y1="37947" x2="26750" y2="63371"/>
                        <a14:foregroundMark x1="26750" y1="63371" x2="50688" y2="39831"/>
                        <a14:foregroundMark x1="50688" y1="39831" x2="23438" y2="56591"/>
                        <a14:foregroundMark x1="23438" y1="56591" x2="55313" y2="38324"/>
                        <a14:foregroundMark x1="55313" y1="38324" x2="6875" y2="11864"/>
                        <a14:foregroundMark x1="6875" y1="11864" x2="32000" y2="12618"/>
                        <a14:foregroundMark x1="32000" y1="12618" x2="74188" y2="11205"/>
                        <a14:foregroundMark x1="74188" y1="11205" x2="88938" y2="12900"/>
                        <a14:foregroundMark x1="88938" y1="12900" x2="97313" y2="34746"/>
                        <a14:foregroundMark x1="97313" y1="34746" x2="99313" y2="69115"/>
                        <a14:foregroundMark x1="99313" y1="69115" x2="92250" y2="94350"/>
                        <a14:foregroundMark x1="92250" y1="94350" x2="29250" y2="91525"/>
                        <a14:foregroundMark x1="29250" y1="91525" x2="7500" y2="66667"/>
                        <a14:foregroundMark x1="7500" y1="66667" x2="5188" y2="22034"/>
                        <a14:foregroundMark x1="5188" y1="22034" x2="8625" y2="8851"/>
                        <a14:foregroundMark x1="8625" y1="8851" x2="31063" y2="3484"/>
                        <a14:foregroundMark x1="30625" y1="5650" x2="26375" y2="6121"/>
                        <a14:foregroundMark x1="26063" y1="4143" x2="29750" y2="3766"/>
                        <a14:foregroundMark x1="29812" y1="5085" x2="25813" y2="2072"/>
                        <a14:foregroundMark x1="29188" y1="2637" x2="30625" y2="9699"/>
                        <a14:foregroundMark x1="30250" y1="1789" x2="31375" y2="8286"/>
                        <a14:foregroundMark x1="32188" y1="4426" x2="31313" y2="5650"/>
                        <a14:foregroundMark x1="31375" y1="3955" x2="31250" y2="1789"/>
                        <a14:foregroundMark x1="32375" y1="6591" x2="80625" y2="10640"/>
                        <a14:foregroundMark x1="49563" y1="6591" x2="82813" y2="9981"/>
                        <a14:foregroundMark x1="77563" y1="8945" x2="88688" y2="11205"/>
                        <a14:foregroundMark x1="88688" y1="11205" x2="87063" y2="8757"/>
                        <a14:foregroundMark x1="96500" y1="2448" x2="94563" y2="71281"/>
                        <a14:foregroundMark x1="94563" y1="71281" x2="84813" y2="75895"/>
                        <a14:foregroundMark x1="84813" y1="75895" x2="80375" y2="33239"/>
                        <a14:foregroundMark x1="80375" y1="33239" x2="87875" y2="33427"/>
                        <a14:foregroundMark x1="87875" y1="33427" x2="78063" y2="60923"/>
                        <a14:foregroundMark x1="78063" y1="60923" x2="75813" y2="37759"/>
                        <a14:foregroundMark x1="75813" y1="37759" x2="86125" y2="42373"/>
                        <a14:foregroundMark x1="86125" y1="42373" x2="86750" y2="44162"/>
                        <a14:foregroundMark x1="10438" y1="4426" x2="1250" y2="23070"/>
                        <a14:foregroundMark x1="1250" y1="23070" x2="5000" y2="88701"/>
                        <a14:foregroundMark x1="5000" y1="88701" x2="8688" y2="90395"/>
                        <a14:foregroundMark x1="3813" y1="8757" x2="688" y2="63559"/>
                        <a14:foregroundMark x1="688" y1="63559" x2="4125" y2="96610"/>
                        <a14:foregroundMark x1="4125" y1="96610" x2="4000" y2="96328"/>
                        <a14:foregroundMark x1="55688" y1="20810" x2="39188" y2="26271"/>
                        <a14:foregroundMark x1="39188" y1="26271" x2="54063" y2="27966"/>
                        <a14:foregroundMark x1="54063" y1="27966" x2="54500" y2="17420"/>
                        <a14:foregroundMark x1="54500" y1="17420" x2="47813" y2="15160"/>
                        <a14:foregroundMark x1="51313" y1="18738" x2="50125" y2="19492"/>
                        <a14:foregroundMark x1="56000" y1="87288" x2="68813" y2="86911"/>
                        <a14:foregroundMark x1="68813" y1="86911" x2="52250" y2="87571"/>
                        <a14:foregroundMark x1="52250" y1="87571" x2="65438" y2="93691"/>
                        <a14:foregroundMark x1="65438" y1="93691" x2="66000" y2="91808"/>
                        <a14:foregroundMark x1="80125" y1="63842" x2="74250" y2="73258"/>
                        <a14:foregroundMark x1="74250" y1="73258" x2="73125" y2="69115"/>
                        <a14:foregroundMark x1="1438" y1="93974" x2="1875" y2="95386"/>
                        <a14:foregroundMark x1="98625" y1="4143" x2="97313" y2="33710"/>
                        <a14:foregroundMark x1="97313" y1="33710" x2="87063" y2="29096"/>
                        <a14:foregroundMark x1="87063" y1="29096" x2="95000" y2="32109"/>
                        <a14:foregroundMark x1="95000" y1="32109" x2="99750" y2="24105"/>
                        <a14:foregroundMark x1="99750" y1="24105" x2="99125" y2="11299"/>
                        <a14:foregroundMark x1="99125" y1="11299" x2="95000" y2="93126"/>
                        <a14:foregroundMark x1="95000" y1="93126" x2="98625" y2="89736"/>
                        <a14:foregroundMark x1="77125" y1="66855" x2="82125" y2="77024"/>
                        <a14:foregroundMark x1="82125" y1="77024" x2="68938" y2="61017"/>
                        <a14:foregroundMark x1="68938" y1="61017" x2="66625" y2="67420"/>
                        <a14:foregroundMark x1="66688" y1="82863" x2="64938" y2="87100"/>
                        <a14:foregroundMark x1="61000" y1="87571" x2="64250" y2="89736"/>
                        <a14:backgroundMark x1="32188" y1="1412" x2="55688" y2="4520"/>
                        <a14:backgroundMark x1="55688" y1="4520" x2="67125" y2="3296"/>
                        <a14:backgroundMark x1="67125" y1="3296" x2="39313" y2="1224"/>
                        <a14:backgroundMark x1="39313" y1="1224" x2="66438" y2="2637"/>
                      </a14:backgroundRemoval>
                    </a14:imgEffect>
                  </a14:imgLayer>
                </a14:imgProps>
              </a:ext>
            </a:extLst>
          </a:blip>
          <a:stretch>
            <a:fillRect/>
          </a:stretch>
        </p:blipFill>
        <p:spPr>
          <a:xfrm>
            <a:off x="3348786" y="2710836"/>
            <a:ext cx="5945691" cy="3946452"/>
          </a:xfrm>
          <a:prstGeom prst="rect">
            <a:avLst/>
          </a:prstGeom>
        </p:spPr>
      </p:pic>
      <p:sp>
        <p:nvSpPr>
          <p:cNvPr id="5" name="矩形 4">
            <a:extLst>
              <a:ext uri="{FF2B5EF4-FFF2-40B4-BE49-F238E27FC236}">
                <a16:creationId xmlns:a16="http://schemas.microsoft.com/office/drawing/2014/main" id="{4E5DB070-6162-87C7-FAE4-8E9BAD225204}"/>
              </a:ext>
            </a:extLst>
          </p:cNvPr>
          <p:cNvSpPr/>
          <p:nvPr/>
        </p:nvSpPr>
        <p:spPr>
          <a:xfrm>
            <a:off x="951422" y="1218144"/>
            <a:ext cx="10114332" cy="1142620"/>
          </a:xfrm>
          <a:prstGeom prst="rect">
            <a:avLst/>
          </a:prstGeom>
        </p:spPr>
        <p:txBody>
          <a:bodyPr wrap="square">
            <a:spAutoFit/>
          </a:bodyPr>
          <a:lstStyle/>
          <a:p>
            <a:pP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利用预训练的无条件扩散模型提供生成先验，在采样过程中通过显式的外部约束函数对生成样本进行迭代</a:t>
            </a:r>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校正。适用于逆问题求解、物理约束生成等场景，无需为每个新约束重新训练模型，但依赖采样时的迭代优化，计算成本较高。</a:t>
            </a:r>
            <a:endPar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sp>
        <p:nvSpPr>
          <p:cNvPr id="10" name="矩形 9">
            <a:extLst>
              <a:ext uri="{FF2B5EF4-FFF2-40B4-BE49-F238E27FC236}">
                <a16:creationId xmlns:a16="http://schemas.microsoft.com/office/drawing/2014/main" id="{0BFEFCB6-DFF0-19F3-D2E9-7CE06C3988EC}"/>
              </a:ext>
            </a:extLst>
          </p:cNvPr>
          <p:cNvSpPr/>
          <p:nvPr/>
        </p:nvSpPr>
        <p:spPr>
          <a:xfrm>
            <a:off x="4452761" y="2372282"/>
            <a:ext cx="3286477" cy="338554"/>
          </a:xfrm>
          <a:prstGeom prst="rect">
            <a:avLst/>
          </a:prstGeom>
        </p:spPr>
        <p:txBody>
          <a:bodyPr wrap="none">
            <a:spAutoFit/>
          </a:bodyPr>
          <a:lstStyle/>
          <a:p>
            <a:pPr lvl="0">
              <a:spcBef>
                <a:spcPct val="20000"/>
              </a:spcBef>
              <a:defRPr/>
            </a:pPr>
            <a:r>
              <a:rPr kumimoji="0" lang="zh-CN" altLang="en-US" sz="1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条件作为外部约束的条件扩散模型</a:t>
            </a:r>
          </a:p>
        </p:txBody>
      </p:sp>
    </p:spTree>
    <p:extLst>
      <p:ext uri="{BB962C8B-B14F-4D97-AF65-F5344CB8AC3E}">
        <p14:creationId xmlns:p14="http://schemas.microsoft.com/office/powerpoint/2010/main" val="235696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0E186-FF0D-7812-21B1-EF56152A1C33}"/>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FA1E451D-D678-CEDA-BF02-B4EDDDCB0E07}"/>
              </a:ext>
            </a:extLst>
          </p:cNvPr>
          <p:cNvSpPr/>
          <p:nvPr/>
        </p:nvSpPr>
        <p:spPr>
          <a:xfrm>
            <a:off x="2423041" y="2773918"/>
            <a:ext cx="7643596" cy="646331"/>
          </a:xfrm>
          <a:prstGeom prst="rect">
            <a:avLst/>
          </a:prstGeom>
        </p:spPr>
        <p:txBody>
          <a:bodyPr wrap="square">
            <a:spAutoFit/>
          </a:bodyPr>
          <a:lstStyle/>
          <a:p>
            <a:pPr lvl="0" algn="ctr" fontAlgn="base">
              <a:spcAft>
                <a:spcPct val="0"/>
              </a:spcAft>
              <a:defRPr/>
            </a:pPr>
            <a:r>
              <a:rPr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流匹配</a:t>
            </a:r>
          </a:p>
        </p:txBody>
      </p:sp>
      <p:sp>
        <p:nvSpPr>
          <p:cNvPr id="7" name="直角三角形 6">
            <a:extLst>
              <a:ext uri="{FF2B5EF4-FFF2-40B4-BE49-F238E27FC236}">
                <a16:creationId xmlns:a16="http://schemas.microsoft.com/office/drawing/2014/main" id="{4E5FED9E-4963-09A8-39BD-4A624BE0A73D}"/>
              </a:ext>
            </a:extLst>
          </p:cNvPr>
          <p:cNvSpPr/>
          <p:nvPr/>
        </p:nvSpPr>
        <p:spPr>
          <a:xfrm flipH="1" flipV="1">
            <a:off x="2423042" y="3911782"/>
            <a:ext cx="942936" cy="432309"/>
          </a:xfrm>
          <a:prstGeom prst="rtTriangle">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1F61EB8-4805-1225-AB9B-ED5314AA72A6}"/>
              </a:ext>
            </a:extLst>
          </p:cNvPr>
          <p:cNvSpPr/>
          <p:nvPr/>
        </p:nvSpPr>
        <p:spPr>
          <a:xfrm>
            <a:off x="2894510" y="2792359"/>
            <a:ext cx="1980029" cy="646331"/>
          </a:xfrm>
          <a:prstGeom prst="rect">
            <a:avLst/>
          </a:prstGeom>
        </p:spPr>
        <p:txBody>
          <a:bodyPr wrap="none">
            <a:spAutoFit/>
          </a:bodyPr>
          <a:lstStyle/>
          <a:p>
            <a:r>
              <a:rPr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Part 02  </a:t>
            </a:r>
            <a:endParaRPr lang="zh-CN" altLang="en-US" dirty="0"/>
          </a:p>
        </p:txBody>
      </p:sp>
    </p:spTree>
    <p:extLst>
      <p:ext uri="{BB962C8B-B14F-4D97-AF65-F5344CB8AC3E}">
        <p14:creationId xmlns:p14="http://schemas.microsoft.com/office/powerpoint/2010/main" val="294766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957448"/>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1569660"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流匹配</a:t>
            </a:r>
          </a:p>
        </p:txBody>
      </p:sp>
      <p:grpSp>
        <p:nvGrpSpPr>
          <p:cNvPr id="45" name="组合 44">
            <a:extLst>
              <a:ext uri="{FF2B5EF4-FFF2-40B4-BE49-F238E27FC236}">
                <a16:creationId xmlns:a16="http://schemas.microsoft.com/office/drawing/2014/main" id="{B6B1648E-400D-8E09-E309-E2E0FC27D8D7}"/>
              </a:ext>
            </a:extLst>
          </p:cNvPr>
          <p:cNvGrpSpPr/>
          <p:nvPr/>
        </p:nvGrpSpPr>
        <p:grpSpPr>
          <a:xfrm>
            <a:off x="1368309" y="1136397"/>
            <a:ext cx="7303295" cy="2090888"/>
            <a:chOff x="1077895" y="1277870"/>
            <a:chExt cx="7303295" cy="2090888"/>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87DE40-E3D7-7C7A-1CD0-EBF39936AABE}"/>
                    </a:ext>
                  </a:extLst>
                </p:cNvPr>
                <p:cNvSpPr/>
                <p:nvPr/>
              </p:nvSpPr>
              <p:spPr>
                <a:xfrm>
                  <a:off x="1212227" y="1277870"/>
                  <a:ext cx="7034630" cy="412998"/>
                </a:xfrm>
                <a:prstGeom prst="rect">
                  <a:avLst/>
                </a:prstGeom>
              </p:spPr>
              <p:txBody>
                <a:bodyPr wrap="square">
                  <a:spAutoFit/>
                </a:bodyPr>
                <a:lstStyle/>
                <a:p>
                  <a:pPr algn="ct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流</a:t>
                  </a:r>
                  <a14:m>
                    <m:oMath xmlns:m="http://schemas.openxmlformats.org/officeDocument/2006/math">
                      <m:sSub>
                        <m:sSubPr>
                          <m:ctrlPr>
                            <a:rPr kumimoji="0" lang="zh-CN" altLang="en-US" sz="160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ctrlPr>
                        </m:sSubPr>
                        <m:e>
                          <m:r>
                            <a:rPr kumimoji="0" lang="en-US" altLang="zh-CN" sz="1600" b="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𝑋</m:t>
                          </m:r>
                        </m:e>
                        <m:sub>
                          <m:r>
                            <a:rPr kumimoji="0" lang="zh-CN" altLang="en-US" sz="160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𝑡</m:t>
                          </m:r>
                        </m:sub>
                      </m:sSub>
                      <m:r>
                        <a:rPr kumimoji="0" lang="en-US" altLang="zh-CN" sz="1600" b="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m:t>
                      </m:r>
                      <m:r>
                        <a:rPr kumimoji="0" lang="en-US" altLang="zh-CN" sz="1600" b="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𝑥</m:t>
                      </m:r>
                      <m:r>
                        <a:rPr kumimoji="0" lang="en-US" altLang="zh-CN" sz="1600" b="0" i="1" u="none" strike="noStrike" kern="0" cap="none" spc="0" normalizeH="0" baseline="0" noProof="0" smtClean="0">
                          <a:ln>
                            <a:noFill/>
                          </a:ln>
                          <a:solidFill>
                            <a:schemeClr val="tx1">
                              <a:lumMod val="95000"/>
                              <a:lumOff val="5000"/>
                            </a:schemeClr>
                          </a:solidFill>
                          <a:effectLst/>
                          <a:uLnTx/>
                          <a:uFillTx/>
                          <a:latin typeface="Cambria Math" panose="02040503050406030204" pitchFamily="18" charset="0"/>
                        </a:rPr>
                        <m:t>)</m:t>
                      </m:r>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是粒子受到一个速度场</a:t>
                  </a:r>
                  <a14:m>
                    <m:oMath xmlns:m="http://schemas.openxmlformats.org/officeDocument/2006/math">
                      <m:sSub>
                        <m:sSubPr>
                          <m:ctrlPr>
                            <a:rPr lang="zh-CN" altLang="en-US" sz="1600" i="1" kern="0">
                              <a:solidFill>
                                <a:schemeClr val="tx1">
                                  <a:lumMod val="95000"/>
                                  <a:lumOff val="5000"/>
                                </a:schemeClr>
                              </a:solidFill>
                              <a:latin typeface="Cambria Math" panose="02040503050406030204" pitchFamily="18" charset="0"/>
                            </a:rPr>
                          </m:ctrlPr>
                        </m:sSubPr>
                        <m:e>
                          <m:r>
                            <a:rPr lang="en-US" altLang="zh-CN" sz="1600" b="0" i="1" kern="0" smtClean="0">
                              <a:solidFill>
                                <a:schemeClr val="tx1">
                                  <a:lumMod val="95000"/>
                                  <a:lumOff val="5000"/>
                                </a:schemeClr>
                              </a:solidFill>
                              <a:latin typeface="Cambria Math" panose="02040503050406030204" pitchFamily="18" charset="0"/>
                            </a:rPr>
                            <m:t>𝑢</m:t>
                          </m:r>
                        </m:e>
                        <m:sub>
                          <m:r>
                            <a:rPr lang="zh-CN" altLang="en-US" sz="1600" i="1" kern="0">
                              <a:solidFill>
                                <a:schemeClr val="tx1">
                                  <a:lumMod val="95000"/>
                                  <a:lumOff val="5000"/>
                                </a:schemeClr>
                              </a:solidFill>
                              <a:latin typeface="Cambria Math" panose="02040503050406030204" pitchFamily="18" charset="0"/>
                            </a:rPr>
                            <m:t>𝑡</m:t>
                          </m:r>
                        </m:sub>
                      </m:sSub>
                      <m:d>
                        <m:dPr>
                          <m:ctrlPr>
                            <a:rPr lang="en-US" altLang="zh-CN" sz="1600" i="1" kern="0" smtClean="0">
                              <a:solidFill>
                                <a:schemeClr val="tx1">
                                  <a:lumMod val="95000"/>
                                  <a:lumOff val="5000"/>
                                </a:schemeClr>
                              </a:solidFill>
                              <a:latin typeface="Cambria Math" panose="02040503050406030204" pitchFamily="18" charset="0"/>
                            </a:rPr>
                          </m:ctrlPr>
                        </m:dPr>
                        <m:e>
                          <m:r>
                            <a:rPr lang="en-US" altLang="zh-CN" sz="1600" i="1" kern="0">
                              <a:solidFill>
                                <a:schemeClr val="tx1">
                                  <a:lumMod val="95000"/>
                                  <a:lumOff val="5000"/>
                                </a:schemeClr>
                              </a:solidFill>
                              <a:latin typeface="Cambria Math" panose="02040503050406030204" pitchFamily="18" charset="0"/>
                            </a:rPr>
                            <m:t>⋅</m:t>
                          </m:r>
                        </m:e>
                      </m:d>
                    </m:oMath>
                  </a14:m>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指引产生的在状态空间中的路径</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mc:Choice>
          <mc:Fallback xmlns="">
            <p:sp>
              <p:nvSpPr>
                <p:cNvPr id="4" name="矩形 3">
                  <a:extLst>
                    <a:ext uri="{FF2B5EF4-FFF2-40B4-BE49-F238E27FC236}">
                      <a16:creationId xmlns:a16="http://schemas.microsoft.com/office/drawing/2014/main" id="{9987DE40-E3D7-7C7A-1CD0-EBF39936AABE}"/>
                    </a:ext>
                  </a:extLst>
                </p:cNvPr>
                <p:cNvSpPr>
                  <a:spLocks noRot="1" noChangeAspect="1" noMove="1" noResize="1" noEditPoints="1" noAdjustHandles="1" noChangeArrowheads="1" noChangeShapeType="1" noTextEdit="1"/>
                </p:cNvSpPr>
                <p:nvPr/>
              </p:nvSpPr>
              <p:spPr>
                <a:xfrm>
                  <a:off x="1212227" y="1277870"/>
                  <a:ext cx="7034630" cy="412998"/>
                </a:xfrm>
                <a:prstGeom prst="rect">
                  <a:avLst/>
                </a:prstGeom>
                <a:blipFill>
                  <a:blip r:embed="rId3"/>
                  <a:stretch>
                    <a:fillRect b="-16176"/>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5FC32E89-89B4-CC1D-9008-C7A101385A76}"/>
                </a:ext>
              </a:extLst>
            </p:cNvPr>
            <p:cNvGrpSpPr/>
            <p:nvPr/>
          </p:nvGrpSpPr>
          <p:grpSpPr>
            <a:xfrm>
              <a:off x="1077895" y="1714296"/>
              <a:ext cx="7303295" cy="1654462"/>
              <a:chOff x="1923832" y="1630220"/>
              <a:chExt cx="8045863" cy="2413471"/>
            </a:xfrm>
          </p:grpSpPr>
          <p:pic>
            <p:nvPicPr>
              <p:cNvPr id="6" name="图片 5">
                <a:extLst>
                  <a:ext uri="{FF2B5EF4-FFF2-40B4-BE49-F238E27FC236}">
                    <a16:creationId xmlns:a16="http://schemas.microsoft.com/office/drawing/2014/main" id="{50A5136E-571F-9F40-4362-7B0109A28202}"/>
                  </a:ext>
                </a:extLst>
              </p:cNvPr>
              <p:cNvPicPr>
                <a:picLocks noChangeAspect="1"/>
              </p:cNvPicPr>
              <p:nvPr/>
            </p:nvPicPr>
            <p:blipFill>
              <a:blip r:embed="rId4"/>
              <a:stretch>
                <a:fillRect/>
              </a:stretch>
            </p:blipFill>
            <p:spPr>
              <a:xfrm>
                <a:off x="1923832" y="1630220"/>
                <a:ext cx="8045863" cy="1981302"/>
              </a:xfrm>
              <a:prstGeom prst="rect">
                <a:avLst/>
              </a:prstGeom>
            </p:spPr>
          </p:pic>
          <p:sp>
            <p:nvSpPr>
              <p:cNvPr id="7" name="矩形 6">
                <a:extLst>
                  <a:ext uri="{FF2B5EF4-FFF2-40B4-BE49-F238E27FC236}">
                    <a16:creationId xmlns:a16="http://schemas.microsoft.com/office/drawing/2014/main" id="{BCB71CB9-53BA-391B-D6DE-A883B0448605}"/>
                  </a:ext>
                </a:extLst>
              </p:cNvPr>
              <p:cNvSpPr/>
              <p:nvPr/>
            </p:nvSpPr>
            <p:spPr>
              <a:xfrm>
                <a:off x="2784891" y="3497159"/>
                <a:ext cx="700517" cy="546532"/>
              </a:xfrm>
              <a:prstGeom prst="rect">
                <a:avLst/>
              </a:prstGeom>
            </p:spPr>
            <p:txBody>
              <a:bodyPr wrap="square">
                <a:spAutoFit/>
              </a:bodyPr>
              <a:lstStyle/>
              <a:p>
                <a:pPr algn="ctr">
                  <a:lnSpc>
                    <a:spcPct val="150000"/>
                  </a:lnSpc>
                  <a:spcBef>
                    <a:spcPct val="20000"/>
                  </a:spcBef>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流</a:t>
                </a:r>
              </a:p>
            </p:txBody>
          </p:sp>
          <p:sp>
            <p:nvSpPr>
              <p:cNvPr id="8" name="矩形 7">
                <a:extLst>
                  <a:ext uri="{FF2B5EF4-FFF2-40B4-BE49-F238E27FC236}">
                    <a16:creationId xmlns:a16="http://schemas.microsoft.com/office/drawing/2014/main" id="{FF5FD32E-EE1B-E0D7-0FB1-95AA64EB642D}"/>
                  </a:ext>
                </a:extLst>
              </p:cNvPr>
              <p:cNvSpPr/>
              <p:nvPr/>
            </p:nvSpPr>
            <p:spPr>
              <a:xfrm>
                <a:off x="5442245" y="3497159"/>
                <a:ext cx="1009036" cy="546532"/>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扩散</a:t>
                </a:r>
              </a:p>
            </p:txBody>
          </p:sp>
          <p:sp>
            <p:nvSpPr>
              <p:cNvPr id="9" name="矩形 8">
                <a:extLst>
                  <a:ext uri="{FF2B5EF4-FFF2-40B4-BE49-F238E27FC236}">
                    <a16:creationId xmlns:a16="http://schemas.microsoft.com/office/drawing/2014/main" id="{8C942EE7-C2E0-2386-72C0-38D520AC195C}"/>
                  </a:ext>
                </a:extLst>
              </p:cNvPr>
              <p:cNvSpPr/>
              <p:nvPr/>
            </p:nvSpPr>
            <p:spPr>
              <a:xfrm>
                <a:off x="8185578" y="3497159"/>
                <a:ext cx="1017797" cy="546532"/>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跳跃</a:t>
                </a:r>
              </a:p>
            </p:txBody>
          </p:sp>
        </p:grpSp>
      </p:grpSp>
      <p:graphicFrame>
        <p:nvGraphicFramePr>
          <p:cNvPr id="14" name="对象 13">
            <a:extLst>
              <a:ext uri="{FF2B5EF4-FFF2-40B4-BE49-F238E27FC236}">
                <a16:creationId xmlns:a16="http://schemas.microsoft.com/office/drawing/2014/main" id="{42C4C207-B537-6CB4-A91C-954EBC6E7B12}"/>
              </a:ext>
            </a:extLst>
          </p:cNvPr>
          <p:cNvGraphicFramePr>
            <a:graphicFrameLocks noChangeAspect="1"/>
          </p:cNvGraphicFramePr>
          <p:nvPr>
            <p:extLst>
              <p:ext uri="{D42A27DB-BD31-4B8C-83A1-F6EECF244321}">
                <p14:modId xmlns:p14="http://schemas.microsoft.com/office/powerpoint/2010/main" val="1598818007"/>
              </p:ext>
            </p:extLst>
          </p:nvPr>
        </p:nvGraphicFramePr>
        <p:xfrm>
          <a:off x="9587909" y="2384685"/>
          <a:ext cx="1067935" cy="451395"/>
        </p:xfrm>
        <a:graphic>
          <a:graphicData uri="http://schemas.openxmlformats.org/presentationml/2006/ole">
            <mc:AlternateContent xmlns:mc="http://schemas.openxmlformats.org/markup-compatibility/2006">
              <mc:Choice xmlns:v="urn:schemas-microsoft-com:vml" Requires="v">
                <p:oleObj name="Equation" r:id="rId5" imgW="923643" imgH="390558" progId="Equation.DSMT4">
                  <p:embed/>
                </p:oleObj>
              </mc:Choice>
              <mc:Fallback>
                <p:oleObj name="Equation" r:id="rId5" imgW="923643" imgH="390558" progId="Equation.DSMT4">
                  <p:embed/>
                  <p:pic>
                    <p:nvPicPr>
                      <p:cNvPr id="0" name=""/>
                      <p:cNvPicPr/>
                      <p:nvPr/>
                    </p:nvPicPr>
                    <p:blipFill>
                      <a:blip r:embed="rId6"/>
                      <a:stretch>
                        <a:fillRect/>
                      </a:stretch>
                    </p:blipFill>
                    <p:spPr>
                      <a:xfrm>
                        <a:off x="9587909" y="2384685"/>
                        <a:ext cx="1067935" cy="451395"/>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9E6650D9-CF14-F580-C82B-89C03A049D31}"/>
              </a:ext>
            </a:extLst>
          </p:cNvPr>
          <p:cNvSpPr/>
          <p:nvPr/>
        </p:nvSpPr>
        <p:spPr>
          <a:xfrm>
            <a:off x="8846889" y="1673296"/>
            <a:ext cx="2213649" cy="412998"/>
          </a:xfrm>
          <a:prstGeom prst="rect">
            <a:avLst/>
          </a:prstGeom>
        </p:spPr>
        <p:txBody>
          <a:bodyPr wrap="square">
            <a:spAutoFit/>
          </a:bodyPr>
          <a:lstStyle/>
          <a:p>
            <a:pPr>
              <a:lnSpc>
                <a:spcPct val="150000"/>
              </a:lnSpc>
              <a:spcBef>
                <a:spcPct val="20000"/>
              </a:spcBef>
              <a:defRPr/>
            </a:pP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它可以用一个</a:t>
            </a:r>
            <a:r>
              <a:rPr kumimoji="0" lang="en-US" altLang="zh-CN"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ODE</a:t>
            </a: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描述：</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grpSp>
        <p:nvGrpSpPr>
          <p:cNvPr id="37" name="组合 36">
            <a:extLst>
              <a:ext uri="{FF2B5EF4-FFF2-40B4-BE49-F238E27FC236}">
                <a16:creationId xmlns:a16="http://schemas.microsoft.com/office/drawing/2014/main" id="{1F4AB961-E60B-41E4-C9B1-BFCD1CE53803}"/>
              </a:ext>
            </a:extLst>
          </p:cNvPr>
          <p:cNvGrpSpPr/>
          <p:nvPr/>
        </p:nvGrpSpPr>
        <p:grpSpPr>
          <a:xfrm>
            <a:off x="1297132" y="3294037"/>
            <a:ext cx="9145032" cy="2032991"/>
            <a:chOff x="1415811" y="4332123"/>
            <a:chExt cx="9145032" cy="2032991"/>
          </a:xfrm>
        </p:grpSpPr>
        <p:pic>
          <p:nvPicPr>
            <p:cNvPr id="13" name="图片 12">
              <a:extLst>
                <a:ext uri="{FF2B5EF4-FFF2-40B4-BE49-F238E27FC236}">
                  <a16:creationId xmlns:a16="http://schemas.microsoft.com/office/drawing/2014/main" id="{8ED2B5F3-D290-0627-32FA-5A5CEEB8169E}"/>
                </a:ext>
              </a:extLst>
            </p:cNvPr>
            <p:cNvPicPr>
              <a:picLocks noChangeAspect="1"/>
            </p:cNvPicPr>
            <p:nvPr/>
          </p:nvPicPr>
          <p:blipFill>
            <a:blip r:embed="rId7"/>
            <a:stretch>
              <a:fillRect/>
            </a:stretch>
          </p:blipFill>
          <p:spPr>
            <a:xfrm>
              <a:off x="1415811" y="4332123"/>
              <a:ext cx="9145032" cy="1688971"/>
            </a:xfrm>
            <a:prstGeom prst="rect">
              <a:avLst/>
            </a:prstGeom>
          </p:spPr>
        </p:pic>
        <p:sp>
          <p:nvSpPr>
            <p:cNvPr id="25" name="矩形 24">
              <a:extLst>
                <a:ext uri="{FF2B5EF4-FFF2-40B4-BE49-F238E27FC236}">
                  <a16:creationId xmlns:a16="http://schemas.microsoft.com/office/drawing/2014/main" id="{BB0BB2BC-642C-D395-4FDE-EE1A37689087}"/>
                </a:ext>
              </a:extLst>
            </p:cNvPr>
            <p:cNvSpPr/>
            <p:nvPr/>
          </p:nvSpPr>
          <p:spPr>
            <a:xfrm>
              <a:off x="2024624" y="5990460"/>
              <a:ext cx="837866" cy="374654"/>
            </a:xfrm>
            <a:prstGeom prst="rect">
              <a:avLst/>
            </a:prstGeom>
          </p:spPr>
          <p:txBody>
            <a:bodyPr wrap="square">
              <a:spAutoFit/>
            </a:bodyPr>
            <a:lstStyle/>
            <a:p>
              <a:pPr algn="ctr">
                <a:lnSpc>
                  <a:spcPct val="150000"/>
                </a:lnSpc>
                <a:spcBef>
                  <a:spcPct val="20000"/>
                </a:spcBef>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数据</a:t>
              </a:r>
            </a:p>
          </p:txBody>
        </p:sp>
        <p:sp>
          <p:nvSpPr>
            <p:cNvPr id="34" name="矩形 33">
              <a:extLst>
                <a:ext uri="{FF2B5EF4-FFF2-40B4-BE49-F238E27FC236}">
                  <a16:creationId xmlns:a16="http://schemas.microsoft.com/office/drawing/2014/main" id="{138489F5-7A36-D26C-1DEA-E923161DD5E4}"/>
                </a:ext>
              </a:extLst>
            </p:cNvPr>
            <p:cNvSpPr/>
            <p:nvPr/>
          </p:nvSpPr>
          <p:spPr>
            <a:xfrm>
              <a:off x="4257371" y="5967868"/>
              <a:ext cx="1142010"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400" kern="0" dirty="0">
                  <a:solidFill>
                    <a:schemeClr val="tx1">
                      <a:lumMod val="95000"/>
                      <a:lumOff val="5000"/>
                    </a:schemeClr>
                  </a:solidFill>
                  <a:latin typeface="宋体" panose="02010600030101010101" pitchFamily="2" charset="-122"/>
                  <a:ea typeface="宋体" panose="02010600030101010101" pitchFamily="2" charset="-122"/>
                </a:rPr>
                <a:t>路径设计</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sp>
          <p:nvSpPr>
            <p:cNvPr id="35" name="矩形 34">
              <a:extLst>
                <a:ext uri="{FF2B5EF4-FFF2-40B4-BE49-F238E27FC236}">
                  <a16:creationId xmlns:a16="http://schemas.microsoft.com/office/drawing/2014/main" id="{47B6957C-C43B-C98E-C3B8-0B5DAB74FE58}"/>
                </a:ext>
              </a:extLst>
            </p:cNvPr>
            <p:cNvSpPr/>
            <p:nvPr/>
          </p:nvSpPr>
          <p:spPr>
            <a:xfrm>
              <a:off x="6705184" y="5961661"/>
              <a:ext cx="923863"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训练</a:t>
              </a:r>
            </a:p>
          </p:txBody>
        </p:sp>
        <p:sp>
          <p:nvSpPr>
            <p:cNvPr id="36" name="矩形 35">
              <a:extLst>
                <a:ext uri="{FF2B5EF4-FFF2-40B4-BE49-F238E27FC236}">
                  <a16:creationId xmlns:a16="http://schemas.microsoft.com/office/drawing/2014/main" id="{34B34E16-AC64-A99B-F43A-31F4F67FD925}"/>
                </a:ext>
              </a:extLst>
            </p:cNvPr>
            <p:cNvSpPr/>
            <p:nvPr/>
          </p:nvSpPr>
          <p:spPr>
            <a:xfrm>
              <a:off x="8934850" y="5980303"/>
              <a:ext cx="923863" cy="374654"/>
            </a:xfrm>
            <a:prstGeom prst="rect">
              <a:avLst/>
            </a:prstGeom>
          </p:spPr>
          <p:txBody>
            <a:bodyPr wrap="square">
              <a:spAutoFit/>
            </a:bodyPr>
            <a:lstStyle/>
            <a:p>
              <a:pPr algn="ctr">
                <a:lnSpc>
                  <a:spcPct val="150000"/>
                </a:lnSpc>
                <a:spcBef>
                  <a:spcPct val="20000"/>
                </a:spcBef>
                <a:defRPr/>
              </a:pPr>
              <a:r>
                <a:rPr lang="en-US" altLang="zh-CN" sz="1400" kern="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400" kern="0" dirty="0">
                  <a:solidFill>
                    <a:schemeClr val="tx1">
                      <a:lumMod val="95000"/>
                      <a:lumOff val="5000"/>
                    </a:schemeClr>
                  </a:solidFill>
                  <a:latin typeface="宋体" panose="02010600030101010101" pitchFamily="2" charset="-122"/>
                  <a:ea typeface="宋体" panose="02010600030101010101" pitchFamily="2" charset="-122"/>
                  <a:cs typeface="Times New Roman" panose="02020603050405020304" pitchFamily="18" charset="0"/>
                </a:rPr>
                <a:t>采样</a:t>
              </a:r>
              <a:endParaRPr kumimoji="0" lang="zh-CN" altLang="en-US" sz="14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endParaRPr>
            </a:p>
          </p:txBody>
        </p:sp>
      </p:grpSp>
      <p:grpSp>
        <p:nvGrpSpPr>
          <p:cNvPr id="47" name="组合 46">
            <a:extLst>
              <a:ext uri="{FF2B5EF4-FFF2-40B4-BE49-F238E27FC236}">
                <a16:creationId xmlns:a16="http://schemas.microsoft.com/office/drawing/2014/main" id="{5D51DAF7-9FD2-2F2E-A45C-AC909D32397E}"/>
              </a:ext>
            </a:extLst>
          </p:cNvPr>
          <p:cNvGrpSpPr/>
          <p:nvPr/>
        </p:nvGrpSpPr>
        <p:grpSpPr>
          <a:xfrm>
            <a:off x="2556954" y="5590675"/>
            <a:ext cx="8671347" cy="371052"/>
            <a:chOff x="2550434" y="4260736"/>
            <a:chExt cx="8671347" cy="371052"/>
          </a:xfrm>
        </p:grpSpPr>
        <p:pic>
          <p:nvPicPr>
            <p:cNvPr id="10" name="图片 9">
              <a:extLst>
                <a:ext uri="{FF2B5EF4-FFF2-40B4-BE49-F238E27FC236}">
                  <a16:creationId xmlns:a16="http://schemas.microsoft.com/office/drawing/2014/main" id="{4FE8D9A9-0BBC-765F-FF2F-0362BDB49653}"/>
                </a:ext>
              </a:extLst>
            </p:cNvPr>
            <p:cNvPicPr>
              <a:picLocks noChangeAspect="1"/>
            </p:cNvPicPr>
            <p:nvPr/>
          </p:nvPicPr>
          <p:blipFill>
            <a:blip r:embed="rId8"/>
            <a:stretch>
              <a:fillRect/>
            </a:stretch>
          </p:blipFill>
          <p:spPr>
            <a:xfrm>
              <a:off x="2550434" y="4260736"/>
              <a:ext cx="2182947" cy="371052"/>
            </a:xfrm>
            <a:prstGeom prst="rect">
              <a:avLst/>
            </a:prstGeom>
          </p:spPr>
        </p:pic>
        <p:sp>
          <p:nvSpPr>
            <p:cNvPr id="40" name="文本框 39">
              <a:extLst>
                <a:ext uri="{FF2B5EF4-FFF2-40B4-BE49-F238E27FC236}">
                  <a16:creationId xmlns:a16="http://schemas.microsoft.com/office/drawing/2014/main" id="{16CEB892-04B5-9F10-668F-EA7D2141BDFE}"/>
                </a:ext>
              </a:extLst>
            </p:cNvPr>
            <p:cNvSpPr txBox="1"/>
            <p:nvPr/>
          </p:nvSpPr>
          <p:spPr>
            <a:xfrm>
              <a:off x="4664874" y="4268419"/>
              <a:ext cx="6556907" cy="338554"/>
            </a:xfrm>
            <a:prstGeom prst="rect">
              <a:avLst/>
            </a:prstGeom>
            <a:noFill/>
          </p:spPr>
          <p:txBody>
            <a:bodyPr wrap="square">
              <a:spAutoFit/>
            </a:bodyPr>
            <a:lstStyle/>
            <a:p>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设计一条线性路径，不需要精心设计噪声调度和各类权重，训练更简单</a:t>
              </a:r>
            </a:p>
          </p:txBody>
        </p:sp>
      </p:grpSp>
      <p:sp>
        <p:nvSpPr>
          <p:cNvPr id="52" name="文本框 51">
            <a:extLst>
              <a:ext uri="{FF2B5EF4-FFF2-40B4-BE49-F238E27FC236}">
                <a16:creationId xmlns:a16="http://schemas.microsoft.com/office/drawing/2014/main" id="{CFD94183-1124-0B7C-28AC-2F7DFE56D926}"/>
              </a:ext>
            </a:extLst>
          </p:cNvPr>
          <p:cNvSpPr txBox="1"/>
          <p:nvPr/>
        </p:nvSpPr>
        <p:spPr>
          <a:xfrm>
            <a:off x="2623695" y="6137077"/>
            <a:ext cx="8134954" cy="338554"/>
          </a:xfrm>
          <a:prstGeom prst="rect">
            <a:avLst/>
          </a:prstGeom>
          <a:noFill/>
        </p:spPr>
        <p:txBody>
          <a:bodyPr wrap="square">
            <a:spAutoFit/>
          </a:bodyPr>
          <a:lstStyle/>
          <a:p>
            <a:r>
              <a:rPr lang="zh-CN" altLang="en-US" sz="1600" kern="0" dirty="0">
                <a:solidFill>
                  <a:schemeClr val="tx1">
                    <a:lumMod val="95000"/>
                    <a:lumOff val="5000"/>
                  </a:schemeClr>
                </a:solidFill>
                <a:latin typeface="宋体" panose="02010600030101010101" pitchFamily="2" charset="-122"/>
                <a:ea typeface="宋体" panose="02010600030101010101" pitchFamily="2" charset="-122"/>
              </a:rPr>
              <a:t>训练时在路径上一点通往数据点的速度（条件速度）是已知的，其边缘速度是它们的期望</a:t>
            </a:r>
          </a:p>
        </p:txBody>
      </p:sp>
      <p:sp>
        <p:nvSpPr>
          <p:cNvPr id="12" name="文本框 11">
            <a:extLst>
              <a:ext uri="{FF2B5EF4-FFF2-40B4-BE49-F238E27FC236}">
                <a16:creationId xmlns:a16="http://schemas.microsoft.com/office/drawing/2014/main" id="{B96ACADE-47D2-3BEA-CE52-885F7686D6F2}"/>
              </a:ext>
            </a:extLst>
          </p:cNvPr>
          <p:cNvSpPr txBox="1"/>
          <p:nvPr/>
        </p:nvSpPr>
        <p:spPr>
          <a:xfrm>
            <a:off x="745159" y="5606924"/>
            <a:ext cx="1918055" cy="338554"/>
          </a:xfrm>
          <a:prstGeom prst="rect">
            <a:avLst/>
          </a:prstGeom>
          <a:noFill/>
        </p:spPr>
        <p:txBody>
          <a:bodyPr wrap="square">
            <a:spAutoFit/>
          </a:bodyPr>
          <a:lstStyle/>
          <a:p>
            <a:r>
              <a:rPr kumimoji="0" lang="en-US" altLang="zh-CN"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1.</a:t>
            </a: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路径设计更简单</a:t>
            </a:r>
            <a:endParaRPr lang="zh-CN" altLang="en-US" sz="1600" dirty="0"/>
          </a:p>
        </p:txBody>
      </p:sp>
      <p:sp>
        <p:nvSpPr>
          <p:cNvPr id="15" name="文本框 14">
            <a:extLst>
              <a:ext uri="{FF2B5EF4-FFF2-40B4-BE49-F238E27FC236}">
                <a16:creationId xmlns:a16="http://schemas.microsoft.com/office/drawing/2014/main" id="{EC9BE541-4DCD-EB06-5804-89D948B4C52B}"/>
              </a:ext>
            </a:extLst>
          </p:cNvPr>
          <p:cNvSpPr txBox="1"/>
          <p:nvPr/>
        </p:nvSpPr>
        <p:spPr>
          <a:xfrm>
            <a:off x="745159" y="6137077"/>
            <a:ext cx="1918055" cy="338554"/>
          </a:xfrm>
          <a:prstGeom prst="rect">
            <a:avLst/>
          </a:prstGeom>
          <a:noFill/>
        </p:spPr>
        <p:txBody>
          <a:bodyPr wrap="square">
            <a:spAutoFit/>
          </a:bodyPr>
          <a:lstStyle/>
          <a:p>
            <a:r>
              <a:rPr kumimoji="0" lang="en-US" altLang="zh-CN"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2.</a:t>
            </a:r>
            <a:r>
              <a:rPr kumimoji="0" lang="zh-CN" altLang="en-US" sz="1600" i="0" u="none" strike="noStrike" kern="0" cap="none" spc="0"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rPr>
              <a:t>训练目标更简单：</a:t>
            </a:r>
            <a:endParaRPr lang="zh-CN" altLang="en-US" sz="1600" dirty="0"/>
          </a:p>
        </p:txBody>
      </p:sp>
    </p:spTree>
    <p:extLst>
      <p:ext uri="{BB962C8B-B14F-4D97-AF65-F5344CB8AC3E}">
        <p14:creationId xmlns:p14="http://schemas.microsoft.com/office/powerpoint/2010/main" val="13431852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4095</TotalTime>
  <Words>1251</Words>
  <Application>Microsoft Office PowerPoint</Application>
  <PresentationFormat>宽屏</PresentationFormat>
  <Paragraphs>121</Paragraphs>
  <Slides>18</Slides>
  <Notes>17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0" baseType="lpstr">
      <vt:lpstr>Palatino</vt:lpstr>
      <vt:lpstr>等线</vt:lpstr>
      <vt:lpstr>宋体</vt:lpstr>
      <vt:lpstr>微软雅黑</vt:lpstr>
      <vt:lpstr>Arial</vt:lpstr>
      <vt:lpstr>Arial Black</vt:lpstr>
      <vt:lpstr>Calibri</vt:lpstr>
      <vt:lpstr>Cambria Math</vt:lpstr>
      <vt:lpstr>Stencil</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q wt</cp:lastModifiedBy>
  <cp:revision>1176</cp:revision>
  <cp:lastPrinted>2020-05-02T23:08:00Z</cp:lastPrinted>
  <dcterms:created xsi:type="dcterms:W3CDTF">2019-06-26T12:35:00Z</dcterms:created>
  <dcterms:modified xsi:type="dcterms:W3CDTF">2026-02-11T01:33:24Z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